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" ContentType="image/tiff"/>
  <Default Extension="gif" ContentType="image/gi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notesSlides/notesSlide25.xml" ContentType="application/vnd.openxmlformats-officedocument.presentationml.notesSlide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25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6.xml" ContentType="application/vnd.openxmlformats-officedocument.presentationml.tags+xml"/>
  <Override PartName="/ppt/notesSlides/notesSlide37.xml" ContentType="application/vnd.openxmlformats-officedocument.presentationml.notesSlide+xml"/>
  <Override PartName="/ppt/tags/tag27.xml" ContentType="application/vnd.openxmlformats-officedocument.presentationml.tags+xml"/>
  <Override PartName="/ppt/notesSlides/notesSlide38.xml" ContentType="application/vnd.openxmlformats-officedocument.presentationml.notesSlide+xml"/>
  <Override PartName="/ppt/tags/tag28.xml" ContentType="application/vnd.openxmlformats-officedocument.presentationml.tags+xml"/>
  <Override PartName="/ppt/notesSlides/notesSlide39.xml" ContentType="application/vnd.openxmlformats-officedocument.presentationml.notesSlide+xml"/>
  <Override PartName="/ppt/tags/tag29.xml" ContentType="application/vnd.openxmlformats-officedocument.presentationml.tags+xml"/>
  <Override PartName="/ppt/notesSlides/notesSlide40.xml" ContentType="application/vnd.openxmlformats-officedocument.presentationml.notesSlide+xml"/>
  <Override PartName="/ppt/tags/tag30.xml" ContentType="application/vnd.openxmlformats-officedocument.presentationml.tags+xml"/>
  <Override PartName="/ppt/notesSlides/notesSlide41.xml" ContentType="application/vnd.openxmlformats-officedocument.presentationml.notesSlide+xml"/>
  <Override PartName="/ppt/tags/tag31.xml" ContentType="application/vnd.openxmlformats-officedocument.presentationml.tags+xml"/>
  <Override PartName="/ppt/notesSlides/notesSlide42.xml" ContentType="application/vnd.openxmlformats-officedocument.presentationml.notesSlide+xml"/>
  <Override PartName="/ppt/tags/tag32.xml" ContentType="application/vnd.openxmlformats-officedocument.presentationml.tags+xml"/>
  <Override PartName="/ppt/notesSlides/notesSlide43.xml" ContentType="application/vnd.openxmlformats-officedocument.presentationml.notesSlide+xml"/>
  <Override PartName="/ppt/tags/tag33.xml" ContentType="application/vnd.openxmlformats-officedocument.presentationml.tags+xml"/>
  <Override PartName="/ppt/notesSlides/notesSlide44.xml" ContentType="application/vnd.openxmlformats-officedocument.presentationml.notesSlide+xml"/>
  <Override PartName="/ppt/tags/tag34.xml" ContentType="application/vnd.openxmlformats-officedocument.presentationml.tags+xml"/>
  <Override PartName="/ppt/notesSlides/notesSlide45.xml" ContentType="application/vnd.openxmlformats-officedocument.presentationml.notesSlide+xml"/>
  <Override PartName="/ppt/tags/tag35.xml" ContentType="application/vnd.openxmlformats-officedocument.presentationml.tags+xml"/>
  <Override PartName="/ppt/notesSlides/notesSlide46.xml" ContentType="application/vnd.openxmlformats-officedocument.presentationml.notesSlide+xml"/>
  <Override PartName="/ppt/tags/tag36.xml" ContentType="application/vnd.openxmlformats-officedocument.presentationml.tags+xml"/>
  <Override PartName="/ppt/notesSlides/notesSlide47.xml" ContentType="application/vnd.openxmlformats-officedocument.presentationml.notesSlide+xml"/>
  <Override PartName="/ppt/tags/tag37.xml" ContentType="application/vnd.openxmlformats-officedocument.presentationml.tags+xml"/>
  <Override PartName="/ppt/notesSlides/notesSlide48.xml" ContentType="application/vnd.openxmlformats-officedocument.presentationml.notesSlide+xml"/>
  <Override PartName="/ppt/tags/tag38.xml" ContentType="application/vnd.openxmlformats-officedocument.presentationml.tags+xml"/>
  <Override PartName="/ppt/notesSlides/notesSlide49.xml" ContentType="application/vnd.openxmlformats-officedocument.presentationml.notesSlide+xml"/>
  <Override PartName="/ppt/tags/tag39.xml" ContentType="application/vnd.openxmlformats-officedocument.presentationml.tags+xml"/>
  <Override PartName="/ppt/notesSlides/notesSlide50.xml" ContentType="application/vnd.openxmlformats-officedocument.presentationml.notesSlide+xml"/>
  <Override PartName="/ppt/tags/tag40.xml" ContentType="application/vnd.openxmlformats-officedocument.presentationml.tags+xml"/>
  <Override PartName="/ppt/notesSlides/notesSlide51.xml" ContentType="application/vnd.openxmlformats-officedocument.presentationml.notesSlide+xml"/>
  <Override PartName="/ppt/tags/tag41.xml" ContentType="application/vnd.openxmlformats-officedocument.presentationml.tags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3" r:id="rId3"/>
  </p:sldMasterIdLst>
  <p:notesMasterIdLst>
    <p:notesMasterId r:id="rId57"/>
  </p:notesMasterIdLst>
  <p:handoutMasterIdLst>
    <p:handoutMasterId r:id="rId58"/>
  </p:handoutMasterIdLst>
  <p:sldIdLst>
    <p:sldId id="547" r:id="rId4"/>
    <p:sldId id="682" r:id="rId5"/>
    <p:sldId id="601" r:id="rId6"/>
    <p:sldId id="711" r:id="rId7"/>
    <p:sldId id="726" r:id="rId8"/>
    <p:sldId id="725" r:id="rId9"/>
    <p:sldId id="689" r:id="rId10"/>
    <p:sldId id="691" r:id="rId11"/>
    <p:sldId id="715" r:id="rId12"/>
    <p:sldId id="675" r:id="rId13"/>
    <p:sldId id="676" r:id="rId14"/>
    <p:sldId id="732" r:id="rId15"/>
    <p:sldId id="678" r:id="rId16"/>
    <p:sldId id="679" r:id="rId17"/>
    <p:sldId id="718" r:id="rId18"/>
    <p:sldId id="735" r:id="rId19"/>
    <p:sldId id="728" r:id="rId20"/>
    <p:sldId id="585" r:id="rId21"/>
    <p:sldId id="736" r:id="rId22"/>
    <p:sldId id="618" r:id="rId23"/>
    <p:sldId id="719" r:id="rId24"/>
    <p:sldId id="707" r:id="rId25"/>
    <p:sldId id="620" r:id="rId26"/>
    <p:sldId id="626" r:id="rId27"/>
    <p:sldId id="737" r:id="rId28"/>
    <p:sldId id="738" r:id="rId29"/>
    <p:sldId id="645" r:id="rId30"/>
    <p:sldId id="623" r:id="rId31"/>
    <p:sldId id="624" r:id="rId32"/>
    <p:sldId id="637" r:id="rId33"/>
    <p:sldId id="698" r:id="rId34"/>
    <p:sldId id="724" r:id="rId35"/>
    <p:sldId id="722" r:id="rId36"/>
    <p:sldId id="702" r:id="rId37"/>
    <p:sldId id="703" r:id="rId38"/>
    <p:sldId id="607" r:id="rId39"/>
    <p:sldId id="706" r:id="rId40"/>
    <p:sldId id="628" r:id="rId41"/>
    <p:sldId id="627" r:id="rId42"/>
    <p:sldId id="629" r:id="rId43"/>
    <p:sldId id="630" r:id="rId44"/>
    <p:sldId id="631" r:id="rId45"/>
    <p:sldId id="632" r:id="rId46"/>
    <p:sldId id="594" r:id="rId47"/>
    <p:sldId id="648" r:id="rId48"/>
    <p:sldId id="731" r:id="rId49"/>
    <p:sldId id="647" r:id="rId50"/>
    <p:sldId id="708" r:id="rId51"/>
    <p:sldId id="709" r:id="rId52"/>
    <p:sldId id="654" r:id="rId53"/>
    <p:sldId id="655" r:id="rId54"/>
    <p:sldId id="727" r:id="rId55"/>
    <p:sldId id="599" r:id="rId56"/>
  </p:sldIdLst>
  <p:sldSz cx="12192000" cy="6858000"/>
  <p:notesSz cx="7010400" cy="9296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800"/>
    <a:srgbClr val="32FF00"/>
    <a:srgbClr val="FF0084"/>
    <a:srgbClr val="6D6D6D"/>
    <a:srgbClr val="A3A3A3"/>
    <a:srgbClr val="0069B9"/>
    <a:srgbClr val="7BAE36"/>
    <a:srgbClr val="99EF31"/>
    <a:srgbClr val="000000"/>
    <a:srgbClr val="3EE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0" autoAdjust="0"/>
    <p:restoredTop sz="79532" autoAdjust="0"/>
  </p:normalViewPr>
  <p:slideViewPr>
    <p:cSldViewPr snapToGrid="0" snapToObjects="1">
      <p:cViewPr varScale="1">
        <p:scale>
          <a:sx n="70" d="100"/>
          <a:sy n="70" d="100"/>
        </p:scale>
        <p:origin x="1027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9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3806"/>
    </p:cViewPr>
  </p:sorterViewPr>
  <p:notesViewPr>
    <p:cSldViewPr snapToGrid="0" snapToObjects="1">
      <p:cViewPr varScale="1">
        <p:scale>
          <a:sx n="98" d="100"/>
          <a:sy n="98" d="100"/>
        </p:scale>
        <p:origin x="2694" y="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fld id="{0A341E3A-55AD-4CC9-A1B7-EAB5AECDBA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285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/>
            </a:lvl1pPr>
          </a:lstStyle>
          <a:p>
            <a:pPr>
              <a:defRPr/>
            </a:pPr>
            <a:fld id="{485E30D1-DAFB-46D1-A235-5DE600DA0A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452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0E5952-F2F7-4CC1-B672-988C1F3038B5}" type="slidenum">
              <a:rPr lang="en-US" smtClean="0"/>
              <a:pPr/>
              <a:t>1</a:t>
            </a:fld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9627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dirty="0" smtClean="0"/>
              <a:t>20s</a:t>
            </a:r>
          </a:p>
          <a:p>
            <a:r>
              <a:rPr lang="en-US" dirty="0" smtClean="0"/>
              <a:t>To convert these clocks into</a:t>
            </a:r>
            <a:r>
              <a:rPr lang="en-US" baseline="0" dirty="0" smtClean="0"/>
              <a:t> ramp waveforms</a:t>
            </a:r>
            <a:endParaRPr lang="en-US" dirty="0" smtClean="0"/>
          </a:p>
          <a:p>
            <a:r>
              <a:rPr lang="en-US" dirty="0" smtClean="0"/>
              <a:t>***Each</a:t>
            </a:r>
            <a:r>
              <a:rPr lang="en-US" baseline="0" dirty="0" smtClean="0"/>
              <a:t> is</a:t>
            </a:r>
            <a:r>
              <a:rPr lang="en-US" dirty="0" smtClean="0"/>
              <a:t> fed to an op</a:t>
            </a:r>
            <a:r>
              <a:rPr lang="en-US" baseline="0" dirty="0" smtClean="0"/>
              <a:t> amp integrator circuit</a:t>
            </a:r>
          </a:p>
          <a:p>
            <a:r>
              <a:rPr lang="en-US" baseline="0" dirty="0" smtClean="0"/>
              <a:t>The result is a triangular ramp signal with the same phase as the clock</a:t>
            </a:r>
          </a:p>
          <a:p>
            <a:r>
              <a:rPr lang="en-US" baseline="0" dirty="0" smtClean="0"/>
              <a:t>And an amplitude of 8V</a:t>
            </a:r>
          </a:p>
          <a:p>
            <a:r>
              <a:rPr lang="en-US" baseline="0" dirty="0" smtClean="0"/>
              <a:t>***A comparator produces the PWM outputs by comparing a ramp to an analog input Vin</a:t>
            </a:r>
          </a:p>
          <a:p>
            <a:r>
              <a:rPr lang="en-US" baseline="0" dirty="0" smtClean="0"/>
              <a:t>***The duty cycle is given by this formula</a:t>
            </a:r>
          </a:p>
        </p:txBody>
      </p:sp>
    </p:spTree>
    <p:extLst>
      <p:ext uri="{BB962C8B-B14F-4D97-AF65-F5344CB8AC3E}">
        <p14:creationId xmlns:p14="http://schemas.microsoft.com/office/powerpoint/2010/main" val="1550148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dirty="0" smtClean="0"/>
              <a:t>30s</a:t>
            </a:r>
          </a:p>
          <a:p>
            <a:r>
              <a:rPr lang="en-US" dirty="0" smtClean="0"/>
              <a:t>Here’s a photograph of all the control electronics on a solderless breadboard</a:t>
            </a:r>
          </a:p>
          <a:p>
            <a:r>
              <a:rPr lang="en-US" baseline="0" dirty="0" smtClean="0"/>
              <a:t>***The controller is powered from benchtop PSU set to +/-15V</a:t>
            </a:r>
          </a:p>
          <a:p>
            <a:r>
              <a:rPr lang="en-US" baseline="0" dirty="0" smtClean="0"/>
              <a:t>***This green PCB is the demo board which produces the interleaved clocks</a:t>
            </a:r>
          </a:p>
          <a:p>
            <a:r>
              <a:rPr lang="en-US" baseline="0" dirty="0" smtClean="0"/>
              <a:t>***Here are the op amp integrators </a:t>
            </a:r>
          </a:p>
          <a:p>
            <a:r>
              <a:rPr lang="en-US" baseline="0" dirty="0" smtClean="0"/>
              <a:t>And here are the PWM comparators</a:t>
            </a:r>
          </a:p>
          <a:p>
            <a:r>
              <a:rPr lang="en-US" baseline="0" dirty="0" smtClean="0"/>
              <a:t>The PWM outputs are carried to the power stage with these cables</a:t>
            </a:r>
          </a:p>
        </p:txBody>
      </p:sp>
    </p:spTree>
    <p:extLst>
      <p:ext uri="{BB962C8B-B14F-4D97-AF65-F5344CB8AC3E}">
        <p14:creationId xmlns:p14="http://schemas.microsoft.com/office/powerpoint/2010/main" val="222262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10s</a:t>
            </a:r>
          </a:p>
          <a:p>
            <a:r>
              <a:rPr lang="en-US" baseline="0" dirty="0" smtClean="0"/>
              <a:t>Now lets look at some waveforms from the oscilloscope</a:t>
            </a:r>
          </a:p>
          <a:p>
            <a:r>
              <a:rPr lang="en-US" baseline="0" dirty="0" smtClean="0"/>
              <a:t>Here’s a shot of the four ramp waveforms produced by the integrators</a:t>
            </a:r>
          </a:p>
          <a:p>
            <a:r>
              <a:rPr lang="en-US" baseline="0" dirty="0" smtClean="0"/>
              <a:t>We can see that they’re properly interleaved and have equal amplitude</a:t>
            </a:r>
          </a:p>
        </p:txBody>
      </p:sp>
    </p:spTree>
    <p:extLst>
      <p:ext uri="{BB962C8B-B14F-4D97-AF65-F5344CB8AC3E}">
        <p14:creationId xmlns:p14="http://schemas.microsoft.com/office/powerpoint/2010/main" val="4272116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20s</a:t>
            </a:r>
          </a:p>
          <a:p>
            <a:r>
              <a:rPr lang="en-US" baseline="0" dirty="0" smtClean="0"/>
              <a:t>Here is a shot of the outputs of our PWM comparators</a:t>
            </a:r>
          </a:p>
          <a:p>
            <a:r>
              <a:rPr lang="en-US" baseline="0" dirty="0" smtClean="0"/>
              <a:t>It’s important to make sure that their duty cycles are equal, and that they vary smoothly vs the input voltage</a:t>
            </a:r>
          </a:p>
          <a:p>
            <a:r>
              <a:rPr lang="en-US" baseline="0" dirty="0" smtClean="0"/>
              <a:t>This video shows how they change as I apply a varying input voltage</a:t>
            </a:r>
          </a:p>
        </p:txBody>
      </p:sp>
    </p:spTree>
    <p:extLst>
      <p:ext uri="{BB962C8B-B14F-4D97-AF65-F5344CB8AC3E}">
        <p14:creationId xmlns:p14="http://schemas.microsoft.com/office/powerpoint/2010/main" val="111391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5s</a:t>
            </a:r>
          </a:p>
          <a:p>
            <a:r>
              <a:rPr lang="en-US" dirty="0" smtClean="0"/>
              <a:t>Next we will discuss</a:t>
            </a:r>
            <a:r>
              <a:rPr lang="en-US" baseline="0" dirty="0" smtClean="0"/>
              <a:t> the power amplifier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5E30D1-DAFB-46D1-A235-5DE600DA0A3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64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dirty="0" smtClean="0"/>
              <a:t>15s</a:t>
            </a:r>
          </a:p>
          <a:p>
            <a:r>
              <a:rPr lang="en-US" dirty="0" smtClean="0"/>
              <a:t>***This</a:t>
            </a:r>
            <a:r>
              <a:rPr lang="en-US" baseline="0" dirty="0" smtClean="0"/>
              <a:t> design used four interleaved H bridges in a cascaded multilevel inverter, which is standard in real gradient amplifiers</a:t>
            </a:r>
          </a:p>
          <a:p>
            <a:r>
              <a:rPr lang="en-US" baseline="0" dirty="0" smtClean="0"/>
              <a:t>***Their outputs tied in series, which multiplies the total output voltage range by four</a:t>
            </a:r>
          </a:p>
          <a:p>
            <a:r>
              <a:rPr lang="en-US" dirty="0" smtClean="0"/>
              <a:t>***Here are the waveforms produced by a spice model of our amplifier</a:t>
            </a:r>
            <a:endParaRPr lang="en-US" baseline="0" dirty="0" smtClean="0"/>
          </a:p>
          <a:p>
            <a:r>
              <a:rPr lang="en-US" baseline="0" dirty="0" smtClean="0"/>
              <a:t>The green trace is the analog input, and the red trace is the combined output voltage</a:t>
            </a:r>
          </a:p>
          <a:p>
            <a:r>
              <a:rPr lang="en-US" dirty="0" smtClean="0"/>
              <a:t>***However I also want to emphasiz</a:t>
            </a:r>
            <a:r>
              <a:rPr lang="en-US" baseline="0" dirty="0" smtClean="0"/>
              <a:t>e the common mode voltages seen at the terminals of each DC supply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***Plotted here.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 can see that these DC supplies have large common mode swing at high frequencies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***So these supplies must be well-isolated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094739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35s</a:t>
            </a:r>
          </a:p>
          <a:p>
            <a:r>
              <a:rPr lang="en-US" baseline="0" dirty="0" smtClean="0"/>
              <a:t>***In this work we used common lab power supplies</a:t>
            </a:r>
          </a:p>
          <a:p>
            <a:r>
              <a:rPr lang="en-US" baseline="0" dirty="0" smtClean="0"/>
              <a:t>These have “isolated outputs”</a:t>
            </a:r>
          </a:p>
          <a:p>
            <a:r>
              <a:rPr lang="en-US" baseline="0" dirty="0" smtClean="0"/>
              <a:t>***But no isolation is perfect</a:t>
            </a:r>
          </a:p>
          <a:p>
            <a:r>
              <a:rPr lang="en-US" baseline="0" dirty="0" smtClean="0"/>
              <a:t>***In fact each output has some capacitance to earth, usually around 10nF</a:t>
            </a:r>
          </a:p>
          <a:p>
            <a:r>
              <a:rPr lang="en-US" baseline="0" dirty="0" smtClean="0"/>
              <a:t>***At 200kHz, the impedance of that path is just 8 ohms, which means</a:t>
            </a:r>
          </a:p>
          <a:p>
            <a:r>
              <a:rPr lang="en-US" baseline="0" dirty="0" smtClean="0"/>
              <a:t>Our circuit will cause substantial ripple currents to flow</a:t>
            </a:r>
          </a:p>
          <a:p>
            <a:r>
              <a:rPr lang="en-US" baseline="0" dirty="0" smtClean="0"/>
              <a:t>This will lead to increased power dissipation in the H bridges</a:t>
            </a:r>
          </a:p>
          <a:p>
            <a:r>
              <a:rPr lang="en-US" baseline="0" dirty="0" smtClean="0"/>
              <a:t>And in our case we found that displays on the PSUs actually started to malfunction</a:t>
            </a:r>
          </a:p>
          <a:p>
            <a:r>
              <a:rPr lang="en-US" baseline="0" dirty="0" smtClean="0"/>
              <a:t>Fortunately there’s a simple solution, which is to put a common mode choke on each output</a:t>
            </a:r>
          </a:p>
          <a:p>
            <a:r>
              <a:rPr lang="en-US" baseline="0" dirty="0" smtClean="0"/>
              <a:t>We found a value of 1mH did the trick nicely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892536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40s</a:t>
            </a:r>
          </a:p>
          <a:p>
            <a:r>
              <a:rPr lang="en-US" baseline="0" dirty="0" smtClean="0"/>
              <a:t>Now let’s move on to the H bridges used in this project</a:t>
            </a:r>
          </a:p>
          <a:p>
            <a:r>
              <a:rPr lang="en-US" baseline="0" dirty="0" smtClean="0"/>
              <a:t>To make things easy for beginners, we use premade H bridge modules from </a:t>
            </a:r>
            <a:r>
              <a:rPr lang="en-US" baseline="0" dirty="0" err="1" smtClean="0"/>
              <a:t>Pololu</a:t>
            </a:r>
            <a:endParaRPr lang="en-US" baseline="0" dirty="0" smtClean="0"/>
          </a:p>
          <a:p>
            <a:r>
              <a:rPr lang="en-US" baseline="0" dirty="0" smtClean="0"/>
              <a:t>They contain the four H bridge FETs</a:t>
            </a:r>
          </a:p>
          <a:p>
            <a:r>
              <a:rPr lang="en-US" baseline="0" dirty="0" smtClean="0"/>
              <a:t>And a gate driver IC</a:t>
            </a:r>
          </a:p>
          <a:p>
            <a:r>
              <a:rPr lang="en-US" baseline="0" dirty="0" smtClean="0"/>
              <a:t>The module is rated at 40V and 13A</a:t>
            </a:r>
          </a:p>
          <a:p>
            <a:r>
              <a:rPr lang="en-US" baseline="0" dirty="0" smtClean="0"/>
              <a:t>It has some neat features such as peak current limiting</a:t>
            </a:r>
          </a:p>
          <a:p>
            <a:r>
              <a:rPr lang="en-US" baseline="0" dirty="0" smtClean="0"/>
              <a:t>And reverse polarity protection</a:t>
            </a:r>
          </a:p>
          <a:p>
            <a:r>
              <a:rPr lang="en-US" baseline="0" dirty="0" smtClean="0"/>
              <a:t>It is specified at switching frequencies up to 100kHz</a:t>
            </a:r>
          </a:p>
          <a:p>
            <a:r>
              <a:rPr lang="en-US" baseline="0" dirty="0" smtClean="0"/>
              <a:t>We will operate it using two logic inputs PWM and DIR</a:t>
            </a:r>
          </a:p>
          <a:p>
            <a:r>
              <a:rPr lang="en-US" baseline="0" dirty="0" smtClean="0"/>
              <a:t>Our PWM signal will be applied to the DIR pin</a:t>
            </a:r>
          </a:p>
          <a:p>
            <a:r>
              <a:rPr lang="en-US" baseline="0" dirty="0" smtClean="0"/>
              <a:t>And we can enable or disable the driver by using the PWM pin</a:t>
            </a:r>
          </a:p>
          <a:p>
            <a:r>
              <a:rPr lang="en-US" baseline="0" dirty="0" smtClean="0"/>
              <a:t>(yes, I didn’t mix those up)</a:t>
            </a:r>
          </a:p>
          <a:p>
            <a:r>
              <a:rPr lang="en-US" baseline="0" dirty="0" smtClean="0"/>
              <a:t>However, we need some external components to use it</a:t>
            </a:r>
          </a:p>
        </p:txBody>
      </p:sp>
    </p:spTree>
    <p:extLst>
      <p:ext uri="{BB962C8B-B14F-4D97-AF65-F5344CB8AC3E}">
        <p14:creationId xmlns:p14="http://schemas.microsoft.com/office/powerpoint/2010/main" val="3162068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20s</a:t>
            </a:r>
          </a:p>
          <a:p>
            <a:r>
              <a:rPr lang="en-US" baseline="0" dirty="0" smtClean="0"/>
              <a:t>***The H bridge board is here on the schematic</a:t>
            </a:r>
          </a:p>
          <a:p>
            <a:r>
              <a:rPr lang="en-US" baseline="0" dirty="0" smtClean="0"/>
              <a:t>***We need to isolate the logic control signals using a dual channel </a:t>
            </a:r>
            <a:r>
              <a:rPr lang="en-US" baseline="0" dirty="0" err="1" smtClean="0"/>
              <a:t>optoisolator</a:t>
            </a:r>
            <a:endParaRPr lang="en-US" baseline="0" dirty="0" smtClean="0"/>
          </a:p>
          <a:p>
            <a:r>
              <a:rPr lang="en-US" baseline="0" dirty="0" smtClean="0"/>
              <a:t>***And the output side of the isolator needs a 5V supply</a:t>
            </a:r>
          </a:p>
          <a:p>
            <a:r>
              <a:rPr lang="en-US" baseline="0" dirty="0" smtClean="0"/>
              <a:t>***And we’ve also added some extra DC bus capacitors</a:t>
            </a:r>
          </a:p>
          <a:p>
            <a:r>
              <a:rPr lang="en-US" baseline="0" dirty="0" smtClean="0"/>
              <a:t>***There are a few more details that can be found in the repository schematics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720084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20s</a:t>
            </a:r>
          </a:p>
          <a:p>
            <a:r>
              <a:rPr lang="en-US" baseline="0" dirty="0" smtClean="0"/>
              <a:t>Here’s a photo of four H bridge units assembled on an aluminum </a:t>
            </a:r>
            <a:r>
              <a:rPr lang="en-US" baseline="0" dirty="0" err="1" smtClean="0"/>
              <a:t>heatink</a:t>
            </a:r>
            <a:endParaRPr lang="en-US" baseline="0" dirty="0" smtClean="0"/>
          </a:p>
          <a:p>
            <a:r>
              <a:rPr lang="en-US" baseline="0" dirty="0" smtClean="0"/>
              <a:t>A thermal interface material is used to insulate the electronics from the heatsink</a:t>
            </a:r>
          </a:p>
          <a:p>
            <a:r>
              <a:rPr lang="en-US" baseline="0" dirty="0" smtClean="0"/>
              <a:t>These cables carry the PWM signals from the comparators</a:t>
            </a:r>
          </a:p>
          <a:p>
            <a:r>
              <a:rPr lang="en-US" baseline="0" dirty="0" smtClean="0"/>
              <a:t>And here are the common mode chokes from the isolated PSUs</a:t>
            </a:r>
          </a:p>
        </p:txBody>
      </p:sp>
    </p:spTree>
    <p:extLst>
      <p:ext uri="{BB962C8B-B14F-4D97-AF65-F5344CB8AC3E}">
        <p14:creationId xmlns:p14="http://schemas.microsoft.com/office/powerpoint/2010/main" val="858579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dirty="0" smtClean="0"/>
              <a:t>45s</a:t>
            </a:r>
          </a:p>
          <a:p>
            <a:r>
              <a:rPr lang="en-US" baseline="0" dirty="0" smtClean="0"/>
              <a:t>In this talk I’m going to walk you through the design of a simple gradient power amplifier and controller</a:t>
            </a:r>
          </a:p>
          <a:p>
            <a:r>
              <a:rPr lang="en-US" baseline="0" dirty="0" smtClean="0"/>
              <a:t>To go along with the maker theme of this sunrise series, the design was tailored to be accessible to non-experts in power electronics</a:t>
            </a:r>
          </a:p>
          <a:p>
            <a:r>
              <a:rPr lang="en-US" baseline="0" dirty="0" smtClean="0"/>
              <a:t>It primarily uses analog electronics</a:t>
            </a:r>
          </a:p>
          <a:p>
            <a:r>
              <a:rPr lang="en-US" baseline="0" dirty="0" smtClean="0"/>
              <a:t>***So it doesn’t rely on embedded systems or software</a:t>
            </a:r>
          </a:p>
          <a:p>
            <a:r>
              <a:rPr lang="en-US" baseline="0" dirty="0" smtClean="0"/>
              <a:t>***But it also won’t require any custom PCBs or difficult soldering</a:t>
            </a:r>
          </a:p>
          <a:p>
            <a:r>
              <a:rPr lang="en-US" baseline="0" dirty="0" smtClean="0"/>
              <a:t>***The power level is modest, in order to </a:t>
            </a:r>
          </a:p>
          <a:p>
            <a:r>
              <a:rPr lang="en-US" baseline="0" dirty="0" smtClean="0"/>
              <a:t>***keep things fairly safe</a:t>
            </a:r>
          </a:p>
          <a:p>
            <a:r>
              <a:rPr lang="en-US" baseline="0" dirty="0" smtClean="0"/>
              <a:t>***And affordable</a:t>
            </a:r>
          </a:p>
          <a:p>
            <a:r>
              <a:rPr lang="en-US" baseline="0" dirty="0" smtClean="0"/>
              <a:t>***But the fundamental concepts are scalable</a:t>
            </a:r>
          </a:p>
          <a:p>
            <a:r>
              <a:rPr lang="en-US" baseline="0" dirty="0" smtClean="0"/>
              <a:t>***We’ll also be discussing important concepts such as</a:t>
            </a:r>
          </a:p>
          <a:p>
            <a:r>
              <a:rPr lang="en-US" baseline="0" dirty="0" smtClean="0"/>
              <a:t>Pulse width modulation</a:t>
            </a:r>
          </a:p>
          <a:p>
            <a:r>
              <a:rPr lang="en-US" baseline="0" dirty="0" smtClean="0"/>
              <a:t>high voltage safety</a:t>
            </a:r>
          </a:p>
          <a:p>
            <a:r>
              <a:rPr lang="en-US" baseline="0" dirty="0" smtClean="0"/>
              <a:t>And feedback controller design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0321250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5s</a:t>
            </a:r>
          </a:p>
          <a:p>
            <a:r>
              <a:rPr lang="en-US" dirty="0" smtClean="0"/>
              <a:t>Now let’s move onto the output side of the GPA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5E30D1-DAFB-46D1-A235-5DE600DA0A3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31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(old 435s by now)</a:t>
            </a:r>
          </a:p>
          <a:p>
            <a:r>
              <a:rPr lang="en-US" baseline="0" dirty="0" smtClean="0"/>
              <a:t>500s by now</a:t>
            </a:r>
          </a:p>
          <a:p>
            <a:r>
              <a:rPr lang="en-US" baseline="0" dirty="0" smtClean="0"/>
              <a:t>30s</a:t>
            </a:r>
          </a:p>
          <a:p>
            <a:r>
              <a:rPr lang="en-US" baseline="0" dirty="0" smtClean="0"/>
              <a:t>For this work we used a simple LC filter design, shown here</a:t>
            </a:r>
          </a:p>
          <a:p>
            <a:r>
              <a:rPr lang="en-US" baseline="0" dirty="0" smtClean="0"/>
              <a:t>***Remember we need to attenuate not only differential mode ripple</a:t>
            </a:r>
          </a:p>
          <a:p>
            <a:r>
              <a:rPr lang="en-US" baseline="0" dirty="0" smtClean="0"/>
              <a:t>But also common mode signals</a:t>
            </a:r>
          </a:p>
          <a:p>
            <a:r>
              <a:rPr lang="en-US" baseline="0" dirty="0" smtClean="0"/>
              <a:t>***Hence why we include a common mode choke and these capacitors to earth</a:t>
            </a:r>
          </a:p>
          <a:p>
            <a:r>
              <a:rPr lang="en-US" baseline="0" dirty="0" smtClean="0"/>
              <a:t>***Also we want to make sure the filter doesn’t degrade our stability margins</a:t>
            </a:r>
          </a:p>
          <a:p>
            <a:r>
              <a:rPr lang="en-US" baseline="0" dirty="0" smtClean="0"/>
              <a:t>***Which is why a we used a damped filter design</a:t>
            </a:r>
          </a:p>
          <a:p>
            <a:r>
              <a:rPr lang="en-US" baseline="0" dirty="0" smtClean="0"/>
              <a:t>***Notched filter design is also an option, </a:t>
            </a:r>
          </a:p>
          <a:p>
            <a:r>
              <a:rPr lang="en-US" baseline="0" dirty="0" smtClean="0"/>
              <a:t>***But we should closely watch what happens to the gain margin</a:t>
            </a:r>
          </a:p>
        </p:txBody>
      </p:sp>
    </p:spTree>
    <p:extLst>
      <p:ext uri="{BB962C8B-B14F-4D97-AF65-F5344CB8AC3E}">
        <p14:creationId xmlns:p14="http://schemas.microsoft.com/office/powerpoint/2010/main" val="1170719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25s</a:t>
            </a:r>
          </a:p>
          <a:p>
            <a:r>
              <a:rPr lang="en-US" baseline="0" dirty="0" smtClean="0"/>
              <a:t>The choice of current sensor is going to be a primary bottleneck on performance</a:t>
            </a:r>
          </a:p>
          <a:p>
            <a:r>
              <a:rPr lang="en-US" baseline="0" dirty="0" smtClean="0"/>
              <a:t>***Including noise, bandwidth, and drift</a:t>
            </a:r>
          </a:p>
          <a:p>
            <a:r>
              <a:rPr lang="en-US" baseline="0" dirty="0" smtClean="0"/>
              <a:t>***For this work we use a closed loop hall effect sensor</a:t>
            </a:r>
          </a:p>
          <a:p>
            <a:r>
              <a:rPr lang="en-US" baseline="0" dirty="0" smtClean="0"/>
              <a:t>I like these sensors because they are very flexible</a:t>
            </a:r>
          </a:p>
          <a:p>
            <a:r>
              <a:rPr lang="en-US" baseline="0" dirty="0" smtClean="0"/>
              <a:t>***And we can tailor their sensitivity by choosing the number of turns</a:t>
            </a:r>
          </a:p>
          <a:p>
            <a:r>
              <a:rPr lang="en-US" baseline="0" dirty="0" smtClean="0"/>
              <a:t>And the sense resistance</a:t>
            </a:r>
          </a:p>
          <a:p>
            <a:r>
              <a:rPr lang="en-US" baseline="0" dirty="0" smtClean="0"/>
              <a:t>***Here we configure the sensor to have a sensitivity of one volt per every 4 amps</a:t>
            </a:r>
          </a:p>
        </p:txBody>
      </p:sp>
    </p:spTree>
    <p:extLst>
      <p:ext uri="{BB962C8B-B14F-4D97-AF65-F5344CB8AC3E}">
        <p14:creationId xmlns:p14="http://schemas.microsoft.com/office/powerpoint/2010/main" val="1823105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500s by now</a:t>
            </a:r>
          </a:p>
          <a:p>
            <a:r>
              <a:rPr lang="en-US" baseline="0" dirty="0" smtClean="0"/>
              <a:t>20s</a:t>
            </a:r>
          </a:p>
          <a:p>
            <a:r>
              <a:rPr lang="en-US" baseline="0" dirty="0" smtClean="0"/>
              <a:t>Here is a photograph of the full system setup.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***Including our ripple filter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***And the output current sensor</a:t>
            </a:r>
          </a:p>
          <a:p>
            <a:r>
              <a:rPr lang="en-US" baseline="0" dirty="0" smtClean="0"/>
              <a:t>***For a test gradient coil, I just wound a solenoid of magnet wire which turned out to be 273uH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before we power things up for real, we should talk about high voltage safety</a:t>
            </a:r>
          </a:p>
        </p:txBody>
      </p:sp>
    </p:spTree>
    <p:extLst>
      <p:ext uri="{BB962C8B-B14F-4D97-AF65-F5344CB8AC3E}">
        <p14:creationId xmlns:p14="http://schemas.microsoft.com/office/powerpoint/2010/main" val="2667969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45s</a:t>
            </a:r>
          </a:p>
          <a:p>
            <a:r>
              <a:rPr lang="en-US" baseline="0" dirty="0" smtClean="0"/>
              <a:t>Electrical shocks happen when the human body becomes part of a return path in an electrical circuit</a:t>
            </a:r>
          </a:p>
          <a:p>
            <a:r>
              <a:rPr lang="en-US" baseline="0" dirty="0" smtClean="0"/>
              <a:t>***Let’s consider the classic example of birds sitting on power distribution lines. </a:t>
            </a:r>
          </a:p>
          <a:p>
            <a:r>
              <a:rPr lang="en-US" baseline="0" dirty="0" smtClean="0"/>
              <a:t>A bird is safe touching either the neutral or hot, so long as it only touches one wire, since there’s no return path through the bird</a:t>
            </a:r>
          </a:p>
          <a:p>
            <a:r>
              <a:rPr lang="en-US" baseline="0" dirty="0" smtClean="0"/>
              <a:t>***However if a person touches just one line while standing on a conductive earth surface, they will likely get a shock</a:t>
            </a:r>
          </a:p>
          <a:p>
            <a:r>
              <a:rPr lang="en-US" baseline="0" dirty="0" smtClean="0"/>
              <a:t>***This is because all power transmission systems connect to earth at various distribution points</a:t>
            </a:r>
          </a:p>
        </p:txBody>
      </p:sp>
    </p:spTree>
    <p:extLst>
      <p:ext uri="{BB962C8B-B14F-4D97-AF65-F5344CB8AC3E}">
        <p14:creationId xmlns:p14="http://schemas.microsoft.com/office/powerpoint/2010/main" val="12486521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45s</a:t>
            </a:r>
          </a:p>
          <a:p>
            <a:r>
              <a:rPr lang="en-US" baseline="0" dirty="0" smtClean="0"/>
              <a:t>***Even in the case where there’s an isolation transformer not connected directly to earth</a:t>
            </a:r>
          </a:p>
          <a:p>
            <a:r>
              <a:rPr lang="en-US" baseline="0" dirty="0" smtClean="0"/>
              <a:t>***We shouldn’t trust that isolation to keep us safe when high frequency signals are involved, such as our amplifier</a:t>
            </a:r>
          </a:p>
        </p:txBody>
      </p:sp>
    </p:spTree>
    <p:extLst>
      <p:ext uri="{BB962C8B-B14F-4D97-AF65-F5344CB8AC3E}">
        <p14:creationId xmlns:p14="http://schemas.microsoft.com/office/powerpoint/2010/main" val="2955750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30s</a:t>
            </a:r>
          </a:p>
          <a:p>
            <a:r>
              <a:rPr lang="en-US" baseline="0" dirty="0" smtClean="0"/>
              <a:t>Now in a laboratory, the floor we stand on is usually insulated, so we can often rule that out as a return path</a:t>
            </a:r>
          </a:p>
          <a:p>
            <a:r>
              <a:rPr lang="en-US" baseline="0" dirty="0" smtClean="0"/>
              <a:t>***Therefore most shock hazards in the lab will require both arms</a:t>
            </a:r>
          </a:p>
          <a:p>
            <a:r>
              <a:rPr lang="en-US" baseline="0" dirty="0" smtClean="0"/>
              <a:t>***However, most of our equipment in the lab is going to be earth grounded</a:t>
            </a:r>
          </a:p>
          <a:p>
            <a:r>
              <a:rPr lang="en-US" baseline="0" dirty="0" smtClean="0"/>
              <a:t>***And thus they will also serve as a return path for shocks</a:t>
            </a:r>
          </a:p>
          <a:p>
            <a:r>
              <a:rPr lang="en-US" baseline="0" dirty="0" smtClean="0"/>
              <a:t>***Along with electric faceplates, cabling, and of course plumbing</a:t>
            </a:r>
          </a:p>
        </p:txBody>
      </p:sp>
    </p:spTree>
    <p:extLst>
      <p:ext uri="{BB962C8B-B14F-4D97-AF65-F5344CB8AC3E}">
        <p14:creationId xmlns:p14="http://schemas.microsoft.com/office/powerpoint/2010/main" val="1236044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60s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Here I’m going to discuss the types of equipment you can safely connect to a high voltage circuit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without creating dangerous return paths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First of all, for probing voltage,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don’t even think about touching that ground clip to the power stage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probing voltage, you should use a high voltage differential probe.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set can be had on </a:t>
            </a:r>
            <a:r>
              <a:rPr lang="en-US" baseline="0" dirty="0" err="1" smtClean="0"/>
              <a:t>ebay</a:t>
            </a:r>
            <a:r>
              <a:rPr lang="en-US" baseline="0" dirty="0" smtClean="0"/>
              <a:t> for 200-300$.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poor man’s option is to take two normal oscilloscope probes, measure two HV with respect to earth, and subtract the measurements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However the common mode rejection ratio of this methods is quite poor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probing current, I recommend getting an AC-DC current probe such as these models from Tektronix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combination of a probe and amplifier will run you $300-500 via </a:t>
            </a:r>
            <a:r>
              <a:rPr lang="en-US" baseline="0" dirty="0" err="1" smtClean="0"/>
              <a:t>ebay</a:t>
            </a:r>
            <a:r>
              <a:rPr lang="en-US" baseline="0" dirty="0" smtClean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 decent compromise is to use a cheap hall effect sensor, with our own wiring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5832398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645 by now</a:t>
            </a:r>
          </a:p>
          <a:p>
            <a:r>
              <a:rPr lang="en-US" baseline="0" dirty="0" smtClean="0"/>
              <a:t>60s</a:t>
            </a:r>
          </a:p>
          <a:p>
            <a:r>
              <a:rPr lang="en-US" baseline="0" dirty="0" smtClean="0"/>
              <a:t>Obviously we should never touch or modify the HV circuitry while it’s powered 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***For safety’s sake everything else should be connected to earth ground</a:t>
            </a:r>
          </a:p>
          <a:p>
            <a:r>
              <a:rPr lang="en-US" baseline="0" dirty="0" smtClean="0"/>
              <a:t>***Including the control circuitry</a:t>
            </a:r>
          </a:p>
          <a:p>
            <a:r>
              <a:rPr lang="en-US" baseline="0" dirty="0" smtClean="0"/>
              <a:t>And any heatsinks or chassis in the system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an additional safety measure, the default state of the amplifier should be inactive</a:t>
            </a:r>
          </a:p>
          <a:p>
            <a:r>
              <a:rPr lang="en-US" baseline="0" dirty="0" smtClean="0"/>
              <a:t>***So we add a momentary switch which has to be held down to activate the outputs</a:t>
            </a:r>
          </a:p>
          <a:p>
            <a:r>
              <a:rPr lang="en-US" baseline="0" dirty="0" smtClean="0"/>
              <a:t>***Thus we would call this a dead man’s switch</a:t>
            </a:r>
          </a:p>
          <a:p>
            <a:r>
              <a:rPr lang="en-US" baseline="0" dirty="0" smtClean="0"/>
              <a:t>Since this switch is part of the user interface, </a:t>
            </a:r>
          </a:p>
          <a:p>
            <a:r>
              <a:rPr lang="en-US" baseline="0" dirty="0" smtClean="0"/>
              <a:t>***it is located on the low voltage control side of the isolation barrier</a:t>
            </a:r>
          </a:p>
        </p:txBody>
      </p:sp>
    </p:spTree>
    <p:extLst>
      <p:ext uri="{BB962C8B-B14F-4D97-AF65-F5344CB8AC3E}">
        <p14:creationId xmlns:p14="http://schemas.microsoft.com/office/powerpoint/2010/main" val="3384763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dirty="0" smtClean="0"/>
              <a:t>20s</a:t>
            </a:r>
          </a:p>
          <a:p>
            <a:r>
              <a:rPr lang="en-US" dirty="0" smtClean="0"/>
              <a:t>Now we can safely power up</a:t>
            </a:r>
            <a:r>
              <a:rPr lang="en-US" baseline="0" dirty="0" smtClean="0"/>
              <a:t> our circuit and take a look at the HV output using our differential probes</a:t>
            </a:r>
          </a:p>
          <a:p>
            <a:r>
              <a:rPr lang="en-US" baseline="0" dirty="0" smtClean="0"/>
              <a:t>Here the yellow trace is one of our low voltage PWM logic signals,</a:t>
            </a:r>
          </a:p>
          <a:p>
            <a:r>
              <a:rPr lang="en-US" baseline="0" dirty="0" smtClean="0"/>
              <a:t>While the green trace is the HV output of our H-bridge cascade</a:t>
            </a:r>
          </a:p>
          <a:p>
            <a:r>
              <a:rPr lang="en-US" baseline="0" dirty="0" smtClean="0"/>
              <a:t>We can see the multiplication of the switching frequency and the multilevel </a:t>
            </a:r>
            <a:r>
              <a:rPr lang="en-US" baseline="0" dirty="0" err="1" smtClean="0"/>
              <a:t>behaviour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69530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15s</a:t>
            </a:r>
          </a:p>
          <a:p>
            <a:r>
              <a:rPr lang="en-US" dirty="0" smtClean="0"/>
              <a:t>Here is a basic</a:t>
            </a:r>
            <a:r>
              <a:rPr lang="en-US" baseline="0" dirty="0" smtClean="0"/>
              <a:t> block diagram of our system</a:t>
            </a:r>
          </a:p>
          <a:p>
            <a:r>
              <a:rPr lang="en-US" dirty="0" smtClean="0"/>
              <a:t>Modern gradient amplifiers use </a:t>
            </a:r>
            <a:r>
              <a:rPr lang="en-US" dirty="0" err="1" smtClean="0"/>
              <a:t>switchmode</a:t>
            </a:r>
            <a:r>
              <a:rPr lang="en-US" baseline="0" dirty="0" smtClean="0"/>
              <a:t> circuits to achieve good power efficiency</a:t>
            </a:r>
          </a:p>
          <a:p>
            <a:r>
              <a:rPr lang="en-US" baseline="0" dirty="0" smtClean="0"/>
              <a:t>***So let’s do a quick review of how pulse width modulation is used for power amplifiers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particular, we’ll be using fixed frequency PWM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5E30D1-DAFB-46D1-A235-5DE600DA0A3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763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5s</a:t>
            </a:r>
          </a:p>
          <a:p>
            <a:r>
              <a:rPr lang="en-US" baseline="0" dirty="0" smtClean="0"/>
              <a:t>***Finally, we’ll complete our journey by covering the feedback controller</a:t>
            </a:r>
          </a:p>
          <a:p>
            <a:r>
              <a:rPr lang="en-US" baseline="0" dirty="0" smtClean="0"/>
              <a:t>Here, all of our analysis is going to be in the frequency domain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5E30D1-DAFB-46D1-A235-5DE600DA0A3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00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10s</a:t>
            </a:r>
          </a:p>
          <a:p>
            <a:r>
              <a:rPr lang="en-US" baseline="0" dirty="0" smtClean="0"/>
              <a:t>***All the components we’ve covered up until now comprise the so-called “plant”</a:t>
            </a:r>
          </a:p>
          <a:p>
            <a:r>
              <a:rPr lang="en-US" baseline="0" dirty="0" smtClean="0"/>
              <a:t>***Which has an open loop transfer function G(f)</a:t>
            </a:r>
          </a:p>
          <a:p>
            <a:r>
              <a:rPr lang="en-US" baseline="0" dirty="0" smtClean="0"/>
              <a:t>***The rest of the system is the control,</a:t>
            </a:r>
          </a:p>
          <a:p>
            <a:r>
              <a:rPr lang="en-US" baseline="0" dirty="0" smtClean="0"/>
              <a:t>***which has transfer function H(f)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5E30D1-DAFB-46D1-A235-5DE600DA0A3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7715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10s</a:t>
            </a:r>
          </a:p>
          <a:p>
            <a:r>
              <a:rPr lang="en-US" baseline="0" dirty="0" smtClean="0"/>
              <a:t>Together these make up</a:t>
            </a:r>
          </a:p>
          <a:p>
            <a:r>
              <a:rPr lang="en-US" baseline="0" dirty="0" smtClean="0"/>
              <a:t>***the loop gain HG of our system</a:t>
            </a:r>
          </a:p>
          <a:p>
            <a:r>
              <a:rPr lang="en-US" dirty="0" smtClean="0"/>
              <a:t>Which determines</a:t>
            </a:r>
            <a:r>
              <a:rPr lang="en-US" baseline="0" dirty="0" smtClean="0"/>
              <a:t> the system’s stability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5E30D1-DAFB-46D1-A235-5DE600DA0A3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364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40s</a:t>
            </a:r>
          </a:p>
          <a:p>
            <a:r>
              <a:rPr lang="en-US" baseline="0" dirty="0" smtClean="0"/>
              <a:t>Lets describe some general properties of the loop gain</a:t>
            </a:r>
          </a:p>
          <a:p>
            <a:r>
              <a:rPr lang="en-US" baseline="0" dirty="0" smtClean="0"/>
              <a:t>***At very low frequencies, we want the loop gain to be very high, such that errors are suppressed</a:t>
            </a:r>
          </a:p>
          <a:p>
            <a:r>
              <a:rPr lang="en-US" baseline="0" dirty="0" smtClean="0"/>
              <a:t>However, we don’t want the feedback loop to act on the high frequency ripple</a:t>
            </a:r>
          </a:p>
          <a:p>
            <a:r>
              <a:rPr lang="en-US" baseline="0" dirty="0" smtClean="0"/>
              <a:t>***Therefore at the PWM switching frequency, the loop gain should be very low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Also keep in mind that the small signal gain can only be well defined up until half the effective switching frequency</a:t>
            </a:r>
          </a:p>
          <a:p>
            <a:r>
              <a:rPr lang="en-US" baseline="0" dirty="0" smtClean="0"/>
              <a:t>***In between these two extremes, the loop gain must cross through unity gain. This is referred to as the crossover frequency fc</a:t>
            </a:r>
          </a:p>
          <a:p>
            <a:r>
              <a:rPr lang="en-US" baseline="0" dirty="0" smtClean="0"/>
              <a:t>***In general, the higher the crossover frequency the better, but in practice we are usually limited to less than one fifth of the effective switching frequency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5E30D1-DAFB-46D1-A235-5DE600DA0A3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13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40s</a:t>
            </a:r>
          </a:p>
          <a:p>
            <a:r>
              <a:rPr lang="en-US" dirty="0" smtClean="0"/>
              <a:t>The phase of our loop gain is also</a:t>
            </a:r>
            <a:r>
              <a:rPr lang="en-US" baseline="0" dirty="0" smtClean="0"/>
              <a:t> critical for evaluating stability</a:t>
            </a:r>
          </a:p>
          <a:p>
            <a:r>
              <a:rPr lang="en-US" baseline="0" dirty="0" smtClean="0"/>
              <a:t>***Below our cutoff frequency, the loop gain’s phase lag should be less than -360 degrees</a:t>
            </a:r>
          </a:p>
          <a:p>
            <a:r>
              <a:rPr lang="en-US" baseline="0" dirty="0" smtClean="0"/>
              <a:t>***The amount of margin between the actual phase lag and -360 is referred to as the phase margin</a:t>
            </a:r>
          </a:p>
          <a:p>
            <a:r>
              <a:rPr lang="en-US" baseline="0" dirty="0" smtClean="0"/>
              <a:t>***Typically we aim for a phase margin between 45 and 60 degrees</a:t>
            </a:r>
          </a:p>
          <a:p>
            <a:r>
              <a:rPr lang="en-US" dirty="0" smtClean="0"/>
              <a:t>***Above the crossover frequency, the phase lag will may</a:t>
            </a:r>
            <a:r>
              <a:rPr lang="en-US" baseline="0" dirty="0" smtClean="0"/>
              <a:t> eventually cross the 360 threshold</a:t>
            </a:r>
          </a:p>
          <a:p>
            <a:r>
              <a:rPr lang="en-US" baseline="0" dirty="0" smtClean="0"/>
              <a:t>***The loop gain at this point is referred to as the gain margin</a:t>
            </a:r>
          </a:p>
          <a:p>
            <a:r>
              <a:rPr lang="en-US" baseline="0" dirty="0" smtClean="0"/>
              <a:t>And we typically want this to be lower than -6dB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5E30D1-DAFB-46D1-A235-5DE600DA0A3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7572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30s</a:t>
            </a:r>
          </a:p>
          <a:p>
            <a:r>
              <a:rPr lang="en-US" baseline="0" dirty="0" smtClean="0"/>
              <a:t>So these are basic criteria our controller has to satisfy, </a:t>
            </a:r>
          </a:p>
          <a:p>
            <a:r>
              <a:rPr lang="en-US" baseline="0" dirty="0" smtClean="0"/>
              <a:t>but how do we actually design the controller transfer function H?</a:t>
            </a:r>
          </a:p>
          <a:p>
            <a:r>
              <a:rPr lang="en-US" baseline="0" dirty="0" smtClean="0"/>
              <a:t>There are numerous methods available, and the one I tend to use is called the k factor method</a:t>
            </a:r>
          </a:p>
          <a:p>
            <a:r>
              <a:rPr lang="en-US" baseline="0" dirty="0" smtClean="0"/>
              <a:t>I won’t be going into details, but it’s a fairly straightforward plug-and-chug method</a:t>
            </a:r>
          </a:p>
          <a:p>
            <a:r>
              <a:rPr lang="en-US" baseline="0" dirty="0" smtClean="0"/>
              <a:t>All you need to know is your desired crossover frequency and phase margin</a:t>
            </a:r>
          </a:p>
          <a:p>
            <a:r>
              <a:rPr lang="en-US" baseline="0" dirty="0" smtClean="0"/>
              <a:t>And the value of the plant transfer function at that crossover frequency</a:t>
            </a:r>
          </a:p>
          <a:p>
            <a:r>
              <a:rPr lang="en-US" baseline="0" dirty="0" smtClean="0"/>
              <a:t>G can be derived through simulation, or measured empirically</a:t>
            </a:r>
          </a:p>
        </p:txBody>
      </p:sp>
    </p:spTree>
    <p:extLst>
      <p:ext uri="{BB962C8B-B14F-4D97-AF65-F5344CB8AC3E}">
        <p14:creationId xmlns:p14="http://schemas.microsoft.com/office/powerpoint/2010/main" val="29158023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30s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Here I’m going to walk you through how to measure the transfer function of the plant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***First we will break the feedback loop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***So that we can apply a sinusoidal stimulus using a function generator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***When doing this, we must be careful that the amplitude and offset of this input is puts the system in a linear operating range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case I chose a bias that point of one amp at the output</a:t>
            </a:r>
          </a:p>
          <a:p>
            <a:r>
              <a:rPr lang="en-US" baseline="0" dirty="0" smtClean="0"/>
              <a:t>***We’ll use an oscilloscope to probe u and y simultaneously</a:t>
            </a:r>
          </a:p>
          <a:p>
            <a:r>
              <a:rPr lang="en-US" baseline="0" dirty="0" smtClean="0"/>
              <a:t>***And measure their relative amplitude and phase</a:t>
            </a:r>
          </a:p>
          <a:p>
            <a:r>
              <a:rPr lang="en-US" baseline="0" dirty="0" smtClean="0"/>
              <a:t>But in practice there are a few tricks to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5E30D1-DAFB-46D1-A235-5DE600DA0A3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044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875 by now</a:t>
            </a:r>
          </a:p>
          <a:p>
            <a:r>
              <a:rPr lang="en-US" baseline="0" dirty="0" smtClean="0"/>
              <a:t>15s</a:t>
            </a:r>
          </a:p>
          <a:p>
            <a:r>
              <a:rPr lang="en-US" baseline="0" dirty="0" smtClean="0"/>
              <a:t>Here we see an oscilloscope trace of our input u in yellow</a:t>
            </a:r>
          </a:p>
          <a:p>
            <a:r>
              <a:rPr lang="en-US" baseline="0" dirty="0" smtClean="0"/>
              <a:t>And the output y in green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oscilloscope is triggering on the input u</a:t>
            </a:r>
          </a:p>
          <a:p>
            <a:r>
              <a:rPr lang="en-US" baseline="0" dirty="0" smtClean="0"/>
              <a:t>The H bridges are currently disabled, so which is why the output shows no response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6472066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10s</a:t>
            </a:r>
          </a:p>
          <a:p>
            <a:r>
              <a:rPr lang="en-US" baseline="0" dirty="0" smtClean="0"/>
              <a:t>Now if we enable the h bridges we see something like this</a:t>
            </a:r>
          </a:p>
          <a:p>
            <a:r>
              <a:rPr lang="en-US" baseline="0" dirty="0" smtClean="0"/>
              <a:t>The interference and ripple from the H bridges is so severe that we can’t even get a stable trigger</a:t>
            </a:r>
          </a:p>
        </p:txBody>
      </p:sp>
    </p:spTree>
    <p:extLst>
      <p:ext uri="{BB962C8B-B14F-4D97-AF65-F5344CB8AC3E}">
        <p14:creationId xmlns:p14="http://schemas.microsoft.com/office/powerpoint/2010/main" val="38648515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20s</a:t>
            </a:r>
          </a:p>
          <a:p>
            <a:r>
              <a:rPr lang="en-US" baseline="0" dirty="0" smtClean="0"/>
              <a:t>An easy way to solve the triggering problem is to use a separate trigger signal</a:t>
            </a:r>
          </a:p>
          <a:p>
            <a:r>
              <a:rPr lang="en-US" baseline="0" dirty="0" smtClean="0"/>
              <a:t>Most function generators have sync outputs which are meant for this purpose</a:t>
            </a:r>
          </a:p>
          <a:p>
            <a:r>
              <a:rPr lang="en-US" baseline="0" dirty="0" smtClean="0"/>
              <a:t>Here we show the sync signal in pink, which is not contaminated by the interference</a:t>
            </a:r>
          </a:p>
          <a:p>
            <a:r>
              <a:rPr lang="en-US" baseline="0" dirty="0" smtClean="0"/>
              <a:t>But our other signals still are</a:t>
            </a:r>
          </a:p>
        </p:txBody>
      </p:sp>
    </p:spTree>
    <p:extLst>
      <p:ext uri="{BB962C8B-B14F-4D97-AF65-F5344CB8AC3E}">
        <p14:creationId xmlns:p14="http://schemas.microsoft.com/office/powerpoint/2010/main" val="2537676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dirty="0" smtClean="0"/>
              <a:t>45s</a:t>
            </a:r>
          </a:p>
          <a:p>
            <a:r>
              <a:rPr lang="en-US" dirty="0" smtClean="0"/>
              <a:t>Lets</a:t>
            </a:r>
            <a:r>
              <a:rPr lang="en-US" baseline="0" dirty="0" smtClean="0"/>
              <a:t> say the small signal we want to amplify is u</a:t>
            </a:r>
            <a:endParaRPr lang="en-US" dirty="0" smtClean="0"/>
          </a:p>
          <a:p>
            <a:r>
              <a:rPr lang="en-US" baseline="0" dirty="0" smtClean="0"/>
              <a:t>***A very easy way to modulate this signal is to compare it to a ramp waveform, </a:t>
            </a:r>
          </a:p>
          <a:p>
            <a:r>
              <a:rPr lang="en-US" baseline="0" dirty="0" smtClean="0"/>
              <a:t>***such as a triangle wave, as shown here</a:t>
            </a:r>
          </a:p>
          <a:p>
            <a:r>
              <a:rPr lang="en-US" baseline="0" dirty="0" smtClean="0"/>
              <a:t>***This ramp waveform defines our switching frequency</a:t>
            </a:r>
          </a:p>
          <a:p>
            <a:r>
              <a:rPr lang="en-US" baseline="0" dirty="0" smtClean="0"/>
              <a:t>***The result of the comparison is a PWM waveform, whose duty cycle is proportional to u</a:t>
            </a:r>
          </a:p>
          <a:p>
            <a:r>
              <a:rPr lang="en-US" baseline="0" dirty="0" smtClean="0"/>
              <a:t>This rectangular waveform can then be passed to a </a:t>
            </a:r>
            <a:r>
              <a:rPr lang="en-US" baseline="0" dirty="0" err="1" smtClean="0"/>
              <a:t>switchmode</a:t>
            </a:r>
            <a:r>
              <a:rPr lang="en-US" baseline="0" dirty="0" smtClean="0"/>
              <a:t> amplifier, like and H bridge</a:t>
            </a:r>
          </a:p>
          <a:p>
            <a:r>
              <a:rPr lang="en-US" baseline="0" dirty="0" smtClean="0"/>
              <a:t>***We then pass the amplifier output through some LC </a:t>
            </a:r>
            <a:r>
              <a:rPr lang="en-US" baseline="0" dirty="0" err="1" smtClean="0"/>
              <a:t>lowpass</a:t>
            </a:r>
            <a:r>
              <a:rPr lang="en-US" baseline="0" dirty="0" smtClean="0"/>
              <a:t> filter </a:t>
            </a:r>
          </a:p>
          <a:p>
            <a:r>
              <a:rPr lang="en-US" baseline="0" dirty="0" smtClean="0"/>
              <a:t>***To get a high power output y</a:t>
            </a:r>
          </a:p>
          <a:p>
            <a:r>
              <a:rPr lang="en-US" baseline="0" dirty="0" smtClean="0"/>
              <a:t>***Which resembles the input u, </a:t>
            </a:r>
          </a:p>
          <a:p>
            <a:r>
              <a:rPr lang="en-US" baseline="0" dirty="0" smtClean="0"/>
              <a:t>***but with some residual ripple voltage left over</a:t>
            </a:r>
          </a:p>
        </p:txBody>
      </p:sp>
    </p:spTree>
    <p:extLst>
      <p:ext uri="{BB962C8B-B14F-4D97-AF65-F5344CB8AC3E}">
        <p14:creationId xmlns:p14="http://schemas.microsoft.com/office/powerpoint/2010/main" val="31691328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10s</a:t>
            </a:r>
          </a:p>
          <a:p>
            <a:r>
              <a:rPr lang="en-US" baseline="0" dirty="0" smtClean="0"/>
              <a:t>To further clean up the signals, we can use the oscilloscope’s internal bandwidth limiting function</a:t>
            </a:r>
          </a:p>
          <a:p>
            <a:r>
              <a:rPr lang="en-US" baseline="0" dirty="0" smtClean="0"/>
              <a:t>It’s improved, but still not good enough for accurate measurements</a:t>
            </a:r>
          </a:p>
        </p:txBody>
      </p:sp>
    </p:spTree>
    <p:extLst>
      <p:ext uri="{BB962C8B-B14F-4D97-AF65-F5344CB8AC3E}">
        <p14:creationId xmlns:p14="http://schemas.microsoft.com/office/powerpoint/2010/main" val="3467269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15s</a:t>
            </a:r>
          </a:p>
          <a:p>
            <a:r>
              <a:rPr lang="en-US" baseline="0" dirty="0" smtClean="0"/>
              <a:t>A much better method is to change our acquisition mode to averaging</a:t>
            </a:r>
          </a:p>
          <a:p>
            <a:r>
              <a:rPr lang="en-US" baseline="0" dirty="0" smtClean="0"/>
              <a:t>This multiple successive sweeps, which causes incoherent interfering signals to cancel out</a:t>
            </a:r>
          </a:p>
        </p:txBody>
      </p:sp>
    </p:spTree>
    <p:extLst>
      <p:ext uri="{BB962C8B-B14F-4D97-AF65-F5344CB8AC3E}">
        <p14:creationId xmlns:p14="http://schemas.microsoft.com/office/powerpoint/2010/main" val="42355494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10s</a:t>
            </a:r>
          </a:p>
          <a:p>
            <a:r>
              <a:rPr lang="en-US" baseline="0" dirty="0" smtClean="0"/>
              <a:t>We then set up our quick measurements</a:t>
            </a:r>
          </a:p>
          <a:p>
            <a:r>
              <a:rPr lang="en-US" baseline="0" dirty="0" smtClean="0"/>
              <a:t>In particular we want the amplitude of both signals and the relative phase</a:t>
            </a:r>
          </a:p>
          <a:p>
            <a:r>
              <a:rPr lang="en-US" baseline="0" dirty="0" smtClean="0"/>
              <a:t>We can then sweep the frequency as we like</a:t>
            </a:r>
          </a:p>
        </p:txBody>
      </p:sp>
    </p:spTree>
    <p:extLst>
      <p:ext uri="{BB962C8B-B14F-4D97-AF65-F5344CB8AC3E}">
        <p14:creationId xmlns:p14="http://schemas.microsoft.com/office/powerpoint/2010/main" val="20042754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955 by now</a:t>
            </a:r>
          </a:p>
          <a:p>
            <a:r>
              <a:rPr lang="en-US" baseline="0" dirty="0" smtClean="0"/>
              <a:t>20s</a:t>
            </a:r>
          </a:p>
          <a:p>
            <a:r>
              <a:rPr lang="en-US" baseline="0" dirty="0" smtClean="0"/>
              <a:t>Here’s what our controller circuit will look like</a:t>
            </a:r>
          </a:p>
          <a:p>
            <a:r>
              <a:rPr lang="en-US" baseline="0" dirty="0" smtClean="0"/>
              <a:t>***A differential amplifier circuit implements the error amplifier</a:t>
            </a:r>
          </a:p>
          <a:p>
            <a:r>
              <a:rPr lang="en-US" baseline="0" dirty="0" smtClean="0"/>
              <a:t>***And the controller H is an active filter with three poles and two zeros</a:t>
            </a:r>
          </a:p>
          <a:p>
            <a:r>
              <a:rPr lang="en-US" baseline="0" dirty="0" smtClean="0"/>
              <a:t>This is what’s known as a type III compensator</a:t>
            </a:r>
          </a:p>
          <a:p>
            <a:r>
              <a:rPr lang="en-US" baseline="0" dirty="0" smtClean="0"/>
              <a:t>***The k factor method will give you all the component values for this stage</a:t>
            </a:r>
          </a:p>
          <a:p>
            <a:r>
              <a:rPr lang="en-US" baseline="0" dirty="0" smtClean="0"/>
              <a:t>***Remember, when you first close the feedback loop, be careful that the overall feedback is negative!</a:t>
            </a:r>
          </a:p>
        </p:txBody>
      </p:sp>
    </p:spTree>
    <p:extLst>
      <p:ext uri="{BB962C8B-B14F-4D97-AF65-F5344CB8AC3E}">
        <p14:creationId xmlns:p14="http://schemas.microsoft.com/office/powerpoint/2010/main" val="32972205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20s</a:t>
            </a:r>
          </a:p>
          <a:p>
            <a:r>
              <a:rPr lang="en-US" baseline="0" dirty="0" smtClean="0"/>
              <a:t>Here is the transient response of the closed loop system to a small, fast pulse of 16 amps</a:t>
            </a:r>
          </a:p>
          <a:p>
            <a:r>
              <a:rPr lang="en-US" baseline="0" dirty="0" smtClean="0"/>
              <a:t>***We see the reference, </a:t>
            </a:r>
          </a:p>
          <a:p>
            <a:r>
              <a:rPr lang="en-US" baseline="0" dirty="0" smtClean="0"/>
              <a:t>***the output current, </a:t>
            </a:r>
          </a:p>
          <a:p>
            <a:r>
              <a:rPr lang="en-US" baseline="0" dirty="0" smtClean="0"/>
              <a:t>***the error,</a:t>
            </a:r>
          </a:p>
          <a:p>
            <a:r>
              <a:rPr lang="en-US" baseline="0" dirty="0" smtClean="0"/>
              <a:t>***And the controller output</a:t>
            </a:r>
          </a:p>
          <a:p>
            <a:r>
              <a:rPr lang="en-US" baseline="0" dirty="0" smtClean="0"/>
              <a:t>***The error signal shows that the system is well damped</a:t>
            </a:r>
          </a:p>
          <a:p>
            <a:r>
              <a:rPr lang="en-US" baseline="0" dirty="0" smtClean="0"/>
              <a:t>***And the settling time is roughly the inverse of our crossover frequency</a:t>
            </a:r>
          </a:p>
          <a:p>
            <a:r>
              <a:rPr lang="en-US" baseline="0" dirty="0" smtClean="0"/>
              <a:t>***We also see near zero steady state error during the plateau</a:t>
            </a:r>
          </a:p>
        </p:txBody>
      </p:sp>
    </p:spTree>
    <p:extLst>
      <p:ext uri="{BB962C8B-B14F-4D97-AF65-F5344CB8AC3E}">
        <p14:creationId xmlns:p14="http://schemas.microsoft.com/office/powerpoint/2010/main" val="39734411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10s</a:t>
            </a:r>
          </a:p>
          <a:p>
            <a:r>
              <a:rPr lang="en-US" baseline="0" dirty="0" smtClean="0"/>
              <a:t>If we simulate the same pulse for the </a:t>
            </a:r>
            <a:r>
              <a:rPr lang="en-US" baseline="0" dirty="0" err="1" smtClean="0"/>
              <a:t>Ltspice</a:t>
            </a:r>
            <a:r>
              <a:rPr lang="en-US" baseline="0" dirty="0" smtClean="0"/>
              <a:t> model of the GPA</a:t>
            </a:r>
          </a:p>
          <a:p>
            <a:r>
              <a:rPr lang="en-US" baseline="0" dirty="0" smtClean="0"/>
              <a:t>We get very similar results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However these waveforms so far only use positive current</a:t>
            </a:r>
          </a:p>
        </p:txBody>
      </p:sp>
    </p:spTree>
    <p:extLst>
      <p:ext uri="{BB962C8B-B14F-4D97-AF65-F5344CB8AC3E}">
        <p14:creationId xmlns:p14="http://schemas.microsoft.com/office/powerpoint/2010/main" val="12461054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20s</a:t>
            </a:r>
          </a:p>
          <a:p>
            <a:r>
              <a:rPr lang="en-US" baseline="0" dirty="0" smtClean="0"/>
              <a:t>When the current passes through zero, we get crossover distortion</a:t>
            </a:r>
          </a:p>
          <a:p>
            <a:r>
              <a:rPr lang="en-US" baseline="0" dirty="0" smtClean="0"/>
              <a:t>***This distortion is due to the dead time of the H bridge controllers</a:t>
            </a:r>
          </a:p>
          <a:p>
            <a:r>
              <a:rPr lang="en-US" baseline="0" dirty="0" smtClean="0"/>
              <a:t>***When operating near zero load current, the small signal transfer function will be much lower</a:t>
            </a:r>
          </a:p>
          <a:p>
            <a:r>
              <a:rPr lang="en-US" baseline="0" dirty="0" smtClean="0"/>
              <a:t>***In practice this distortion should be mitigated using feedforward control</a:t>
            </a:r>
          </a:p>
        </p:txBody>
      </p:sp>
    </p:spTree>
    <p:extLst>
      <p:ext uri="{BB962C8B-B14F-4D97-AF65-F5344CB8AC3E}">
        <p14:creationId xmlns:p14="http://schemas.microsoft.com/office/powerpoint/2010/main" val="37779126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25s</a:t>
            </a:r>
          </a:p>
          <a:p>
            <a:r>
              <a:rPr lang="en-US" baseline="0" dirty="0" smtClean="0"/>
              <a:t>The final tool I’m going to discuss here is a thermal camera</a:t>
            </a:r>
          </a:p>
          <a:p>
            <a:r>
              <a:rPr lang="en-US" baseline="0" dirty="0" smtClean="0"/>
              <a:t>It’s hard to overstate how useful one of these is, especially for power electronics</a:t>
            </a:r>
          </a:p>
          <a:p>
            <a:r>
              <a:rPr lang="en-US" baseline="0" dirty="0" smtClean="0"/>
              <a:t>***I use the seek compact thermal camera, shown here</a:t>
            </a:r>
          </a:p>
          <a:p>
            <a:r>
              <a:rPr lang="en-US" baseline="0" dirty="0" smtClean="0"/>
              <a:t>***Which can be used with most smartphones, making it fairly cheap</a:t>
            </a:r>
          </a:p>
          <a:p>
            <a:r>
              <a:rPr lang="en-US" baseline="0" dirty="0" smtClean="0"/>
              <a:t>***Here we show heat from our power stage</a:t>
            </a:r>
          </a:p>
          <a:p>
            <a:r>
              <a:rPr lang="en-US" baseline="0" dirty="0" smtClean="0"/>
              <a:t>***With the output current set to 6 amps DC</a:t>
            </a:r>
          </a:p>
          <a:p>
            <a:r>
              <a:rPr lang="en-US" baseline="0" dirty="0" smtClean="0"/>
              <a:t>***The camera immediately what parts are heating up, and how much</a:t>
            </a:r>
          </a:p>
        </p:txBody>
      </p:sp>
    </p:spTree>
    <p:extLst>
      <p:ext uri="{BB962C8B-B14F-4D97-AF65-F5344CB8AC3E}">
        <p14:creationId xmlns:p14="http://schemas.microsoft.com/office/powerpoint/2010/main" val="39478805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20s</a:t>
            </a:r>
          </a:p>
          <a:p>
            <a:r>
              <a:rPr lang="en-US" baseline="0" dirty="0" smtClean="0"/>
              <a:t>Here we take a closer look at one of the H bridges</a:t>
            </a:r>
          </a:p>
          <a:p>
            <a:r>
              <a:rPr lang="en-US" baseline="0" dirty="0" smtClean="0"/>
              <a:t>***It turns out the hottest spot is not on the </a:t>
            </a:r>
          </a:p>
          <a:p>
            <a:r>
              <a:rPr lang="en-US" baseline="0" dirty="0" smtClean="0"/>
              <a:t>***MOSFETs, shown here,</a:t>
            </a:r>
          </a:p>
          <a:p>
            <a:r>
              <a:rPr lang="en-US" baseline="0" dirty="0" smtClean="0"/>
              <a:t>***But on this DC bus capacitor</a:t>
            </a:r>
          </a:p>
          <a:p>
            <a:r>
              <a:rPr lang="en-US" baseline="0" dirty="0" smtClean="0"/>
              <a:t>***Because its ESR is much higher than the MOSFETs resistance</a:t>
            </a:r>
          </a:p>
          <a:p>
            <a:r>
              <a:rPr lang="en-US" baseline="0" dirty="0" smtClean="0"/>
              <a:t>So that capacitor ought to be replaced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2274858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20s</a:t>
            </a:r>
          </a:p>
          <a:p>
            <a:r>
              <a:rPr lang="en-US" baseline="0" dirty="0" smtClean="0"/>
              <a:t>So to summarize, we’ve demonstrated a prototype GPA with these specifications</a:t>
            </a:r>
          </a:p>
          <a:p>
            <a:r>
              <a:rPr lang="en-US" baseline="0" dirty="0" smtClean="0"/>
              <a:t>The online repository contains detailed design documents, as well as SPICE simulations</a:t>
            </a:r>
          </a:p>
          <a:p>
            <a:r>
              <a:rPr lang="en-US" baseline="0" dirty="0" smtClean="0"/>
              <a:t>And the overall bill of materials is very low,</a:t>
            </a:r>
          </a:p>
          <a:p>
            <a:r>
              <a:rPr lang="en-US" baseline="0" dirty="0" smtClean="0"/>
              <a:t>Making it accessible to novices</a:t>
            </a:r>
          </a:p>
        </p:txBody>
      </p:sp>
    </p:spTree>
    <p:extLst>
      <p:ext uri="{BB962C8B-B14F-4D97-AF65-F5344CB8AC3E}">
        <p14:creationId xmlns:p14="http://schemas.microsoft.com/office/powerpoint/2010/main" val="3795072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dirty="0" smtClean="0"/>
              <a:t>10s</a:t>
            </a:r>
            <a:endParaRPr lang="en-US" baseline="0" dirty="0" smtClean="0"/>
          </a:p>
          <a:p>
            <a:r>
              <a:rPr lang="en-US" baseline="0" dirty="0" smtClean="0"/>
              <a:t>The choice of switching frequency is an important system parameter that involves some trade off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***Higher switching frequency makes filtering ripple on the output easier</a:t>
            </a:r>
          </a:p>
          <a:p>
            <a:r>
              <a:rPr lang="en-US" baseline="0" dirty="0" smtClean="0"/>
              <a:t>And allows higher bandwidth signals to be amplified</a:t>
            </a:r>
          </a:p>
          <a:p>
            <a:r>
              <a:rPr lang="en-US" baseline="0" dirty="0" smtClean="0"/>
              <a:t>***On the other hand, higher switching frequency will increase power dissipation in the amplifier</a:t>
            </a:r>
          </a:p>
        </p:txBody>
      </p:sp>
    </p:spTree>
    <p:extLst>
      <p:ext uri="{BB962C8B-B14F-4D97-AF65-F5344CB8AC3E}">
        <p14:creationId xmlns:p14="http://schemas.microsoft.com/office/powerpoint/2010/main" val="28672699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20s</a:t>
            </a:r>
          </a:p>
          <a:p>
            <a:r>
              <a:rPr lang="en-US" baseline="0" dirty="0" smtClean="0"/>
              <a:t>Of course there are numerous improvements we should consider</a:t>
            </a:r>
          </a:p>
          <a:p>
            <a:r>
              <a:rPr lang="en-US" baseline="0" dirty="0" smtClean="0"/>
              <a:t>If we want to actually want to use it for imaging</a:t>
            </a:r>
          </a:p>
          <a:p>
            <a:r>
              <a:rPr lang="en-US" baseline="0" dirty="0" smtClean="0"/>
              <a:t>***For example we should add a better current sensor</a:t>
            </a:r>
          </a:p>
          <a:p>
            <a:r>
              <a:rPr lang="en-US" baseline="0" dirty="0" smtClean="0"/>
              <a:t>***And a better output ripple filter</a:t>
            </a:r>
          </a:p>
          <a:p>
            <a:r>
              <a:rPr lang="en-US" baseline="0" dirty="0" smtClean="0"/>
              <a:t>***We should also consider a digital controller</a:t>
            </a:r>
          </a:p>
          <a:p>
            <a:r>
              <a:rPr lang="en-US" baseline="0" dirty="0" smtClean="0"/>
              <a:t>***In order to implement </a:t>
            </a:r>
            <a:r>
              <a:rPr lang="en-US" baseline="0" dirty="0" err="1" smtClean="0"/>
              <a:t>predistortion</a:t>
            </a:r>
            <a:endParaRPr lang="en-US" baseline="0" dirty="0" smtClean="0"/>
          </a:p>
          <a:p>
            <a:r>
              <a:rPr lang="en-US" baseline="0" dirty="0" smtClean="0"/>
              <a:t>***As well as optimized PWM methods</a:t>
            </a:r>
          </a:p>
        </p:txBody>
      </p:sp>
    </p:spTree>
    <p:extLst>
      <p:ext uri="{BB962C8B-B14F-4D97-AF65-F5344CB8AC3E}">
        <p14:creationId xmlns:p14="http://schemas.microsoft.com/office/powerpoint/2010/main" val="32111122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25s</a:t>
            </a:r>
          </a:p>
          <a:p>
            <a:r>
              <a:rPr lang="en-US" baseline="0" dirty="0" smtClean="0"/>
              <a:t>If we want to increase power, </a:t>
            </a:r>
          </a:p>
          <a:p>
            <a:r>
              <a:rPr lang="en-US" baseline="0" dirty="0" smtClean="0"/>
              <a:t>***one of our bigger challenges is going to be the DC power supplies</a:t>
            </a:r>
          </a:p>
          <a:p>
            <a:r>
              <a:rPr lang="en-US" baseline="0" dirty="0" smtClean="0"/>
              <a:t>***In addition to a high power active front end</a:t>
            </a:r>
          </a:p>
          <a:p>
            <a:r>
              <a:rPr lang="en-US" baseline="0" dirty="0" smtClean="0"/>
              <a:t>***We will need multiple DC outputs</a:t>
            </a:r>
          </a:p>
          <a:p>
            <a:r>
              <a:rPr lang="en-US" baseline="0" dirty="0" smtClean="0"/>
              <a:t>***With very low isolation capacitance</a:t>
            </a:r>
          </a:p>
          <a:p>
            <a:r>
              <a:rPr lang="en-US" baseline="0" dirty="0" smtClean="0"/>
              <a:t>****And to my knowledge, no off the shelf power supplies meet these requirements</a:t>
            </a:r>
          </a:p>
          <a:p>
            <a:r>
              <a:rPr lang="en-US" baseline="0" dirty="0" smtClean="0"/>
              <a:t>***Which means you’ll likely have to develop a custom solution</a:t>
            </a:r>
          </a:p>
          <a:p>
            <a:r>
              <a:rPr lang="en-US" baseline="0" dirty="0" smtClean="0"/>
              <a:t>Probably based on a resonant topology</a:t>
            </a:r>
          </a:p>
        </p:txBody>
      </p:sp>
    </p:spTree>
    <p:extLst>
      <p:ext uri="{BB962C8B-B14F-4D97-AF65-F5344CB8AC3E}">
        <p14:creationId xmlns:p14="http://schemas.microsoft.com/office/powerpoint/2010/main" val="14129952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372793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dirty="0" smtClean="0"/>
              <a:t>30s</a:t>
            </a:r>
          </a:p>
          <a:p>
            <a:r>
              <a:rPr lang="en-US" baseline="0" dirty="0" smtClean="0"/>
              <a:t>One technique which is common in high power applications is interleaved </a:t>
            </a:r>
            <a:r>
              <a:rPr lang="en-US" baseline="0" dirty="0" err="1" smtClean="0"/>
              <a:t>pwm</a:t>
            </a:r>
            <a:endParaRPr lang="en-US" baseline="0" dirty="0" smtClean="0"/>
          </a:p>
          <a:p>
            <a:r>
              <a:rPr lang="en-US" baseline="0" dirty="0" smtClean="0"/>
              <a:t>Here’s a simple example of a two phase interleaved scheme</a:t>
            </a:r>
          </a:p>
          <a:p>
            <a:r>
              <a:rPr lang="en-US" baseline="0" dirty="0" smtClean="0"/>
              <a:t>***I compare my Vin to two ramp waveforms with interleaved phase</a:t>
            </a:r>
          </a:p>
          <a:p>
            <a:r>
              <a:rPr lang="en-US" baseline="0" dirty="0" smtClean="0"/>
              <a:t>***Resulting in two interleaved PWM waveforms, </a:t>
            </a:r>
          </a:p>
          <a:p>
            <a:r>
              <a:rPr lang="en-US" baseline="0" dirty="0" smtClean="0"/>
              <a:t>***which are passed to separate switching amplifiers</a:t>
            </a:r>
          </a:p>
          <a:p>
            <a:r>
              <a:rPr lang="en-US" baseline="0" dirty="0" smtClean="0"/>
              <a:t>***Can combine the two in series or parallel</a:t>
            </a:r>
          </a:p>
          <a:p>
            <a:r>
              <a:rPr lang="en-US" baseline="0" dirty="0" smtClean="0"/>
              <a:t>***And I find that doing so results in partial ripple cancellation at the combined output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54762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dirty="0" smtClean="0"/>
              <a:t>15s</a:t>
            </a:r>
          </a:p>
          <a:p>
            <a:r>
              <a:rPr lang="en-US" baseline="0" dirty="0" smtClean="0"/>
              <a:t>Here’s what this looks like with N=4 phases, showing even more reduction in ripple</a:t>
            </a:r>
          </a:p>
          <a:p>
            <a:r>
              <a:rPr lang="en-US" baseline="0" dirty="0" smtClean="0"/>
              <a:t>***In fact we can approximate our combined system as having an effective switching frequency </a:t>
            </a:r>
            <a:r>
              <a:rPr lang="en-US" baseline="0" dirty="0" err="1" smtClean="0"/>
              <a:t>multipled</a:t>
            </a:r>
            <a:r>
              <a:rPr lang="en-US" baseline="0" dirty="0" smtClean="0"/>
              <a:t> by N</a:t>
            </a:r>
          </a:p>
          <a:p>
            <a:r>
              <a:rPr lang="en-US" baseline="0" dirty="0" smtClean="0"/>
              <a:t>***But without the penalty to power efficiency</a:t>
            </a:r>
          </a:p>
        </p:txBody>
      </p:sp>
    </p:spTree>
    <p:extLst>
      <p:ext uri="{BB962C8B-B14F-4D97-AF65-F5344CB8AC3E}">
        <p14:creationId xmlns:p14="http://schemas.microsoft.com/office/powerpoint/2010/main" val="3569218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5s</a:t>
            </a:r>
          </a:p>
          <a:p>
            <a:r>
              <a:rPr lang="en-US" dirty="0" smtClean="0"/>
              <a:t>Now I’m going to</a:t>
            </a:r>
            <a:r>
              <a:rPr lang="en-US" baseline="0" dirty="0" smtClean="0"/>
              <a:t> show how we implemented the PWM modulators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85E30D1-DAFB-46D1-A235-5DE600DA0A3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16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9760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8" y="4416425"/>
            <a:ext cx="5140325" cy="1128713"/>
          </a:xfrm>
          <a:noFill/>
          <a:ln/>
        </p:spPr>
        <p:txBody>
          <a:bodyPr/>
          <a:lstStyle/>
          <a:p>
            <a:r>
              <a:rPr lang="en-US" baseline="0" dirty="0" smtClean="0"/>
              <a:t>40s</a:t>
            </a:r>
          </a:p>
          <a:p>
            <a:r>
              <a:rPr lang="en-US" baseline="0" dirty="0" smtClean="0"/>
              <a:t>First thing we need is a circuit which generates interleaved clock waveforms</a:t>
            </a:r>
          </a:p>
          <a:p>
            <a:r>
              <a:rPr lang="en-US" baseline="0" dirty="0" smtClean="0"/>
              <a:t>***To do this we start with the LTC6909 chip from linear technology</a:t>
            </a:r>
          </a:p>
          <a:p>
            <a:r>
              <a:rPr lang="en-US" baseline="0" dirty="0" smtClean="0"/>
              <a:t>***This generates up to 8 interleaved clock signals with 50% duty cycles, as shown here</a:t>
            </a:r>
          </a:p>
          <a:p>
            <a:r>
              <a:rPr lang="en-US" baseline="0" dirty="0" smtClean="0"/>
              <a:t>***The chip is also capable of spread spectrum modulation</a:t>
            </a:r>
          </a:p>
          <a:p>
            <a:r>
              <a:rPr lang="en-US" baseline="0" dirty="0" smtClean="0"/>
              <a:t>However I recommend against using this function, for reasons I don’t have time to explain here</a:t>
            </a:r>
          </a:p>
          <a:p>
            <a:r>
              <a:rPr lang="en-US" baseline="0" dirty="0" smtClean="0"/>
              <a:t>This chip is not available in a through hole package</a:t>
            </a:r>
          </a:p>
          <a:p>
            <a:r>
              <a:rPr lang="en-US" baseline="0" dirty="0" smtClean="0"/>
              <a:t>***But you can get a demo board for the chip from linear technology</a:t>
            </a:r>
          </a:p>
          <a:p>
            <a:r>
              <a:rPr lang="en-US" baseline="0" dirty="0" smtClean="0"/>
              <a:t>***Ours is set up to generate 8 clocks with 50kHz frequency,</a:t>
            </a:r>
          </a:p>
          <a:p>
            <a:r>
              <a:rPr lang="en-US" baseline="0" dirty="0" smtClean="0"/>
              <a:t>But we only use the four odd outputs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879034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45600" y="0"/>
            <a:ext cx="2946400" cy="6248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0"/>
            <a:ext cx="8636000" cy="6248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Documents and Settings\yutzy\My Documents\My Pictures\Case Logos 2007\Logo Case Blue white no BG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1" y="6019800"/>
            <a:ext cx="4496943" cy="720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itle 9"/>
          <p:cNvSpPr>
            <a:spLocks noGrp="1"/>
          </p:cNvSpPr>
          <p:nvPr>
            <p:ph type="title"/>
          </p:nvPr>
        </p:nvSpPr>
        <p:spPr>
          <a:xfrm>
            <a:off x="621792" y="2819400"/>
            <a:ext cx="10948416" cy="1069848"/>
          </a:xfrm>
        </p:spPr>
        <p:txBody>
          <a:bodyPr/>
          <a:lstStyle>
            <a:lvl1pPr algn="ctr">
              <a:defRPr sz="3600" b="1">
                <a:effectLst/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088" y="5865666"/>
            <a:ext cx="3630223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0" y="0"/>
            <a:ext cx="9042400" cy="1447800"/>
          </a:xfrm>
        </p:spPr>
        <p:txBody>
          <a:bodyPr/>
          <a:lstStyle>
            <a:lvl1pPr>
              <a:defRPr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713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8C8287FE-B4F4-4B47-954D-9BD68A33DAD7}" type="datetimeFigureOut">
              <a:rPr lang="en-US" smtClean="0"/>
              <a:pPr>
                <a:defRPr/>
              </a:pPr>
              <a:t>6/18/2018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713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713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1pPr>
          </a:lstStyle>
          <a:p>
            <a:pPr>
              <a:defRPr/>
            </a:pPr>
            <a:fld id="{FAA9445E-1A36-43BF-8D41-748DE107BA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60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6/18/2018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87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0" y="0"/>
            <a:ext cx="9042400" cy="1447800"/>
          </a:xfrm>
        </p:spPr>
        <p:txBody>
          <a:bodyPr/>
          <a:lstStyle>
            <a:lvl1pPr>
              <a:defRPr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6/18/2018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184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6/18/2018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809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6/18/2018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9474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7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6/18/2018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3997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6/18/2018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632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6/18/2018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0263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10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6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10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6/18/2018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610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2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6/18/2018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5442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6/18/2018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7765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6/18/2018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64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6400" y="1219200"/>
            <a:ext cx="5588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588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2"/>
            </a:gs>
            <a:gs pos="100000">
              <a:srgbClr val="264C7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7600" y="0"/>
            <a:ext cx="110744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219200"/>
            <a:ext cx="11379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0" y="903289"/>
            <a:ext cx="12192000" cy="77787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029" name="Rectangle 7"/>
          <p:cNvSpPr>
            <a:spLocks noChangeArrowheads="1"/>
          </p:cNvSpPr>
          <p:nvPr/>
        </p:nvSpPr>
        <p:spPr bwMode="auto">
          <a:xfrm>
            <a:off x="0" y="889000"/>
            <a:ext cx="12192000" cy="19050"/>
          </a:xfrm>
          <a:prstGeom prst="rect">
            <a:avLst/>
          </a:prstGeom>
          <a:solidFill>
            <a:srgbClr val="B2B2B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pic>
        <p:nvPicPr>
          <p:cNvPr id="1030" name="Picture 10" descr="C:\Documents and Settings\yutzy\Desktop\New Case Logos\Logo only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22768" y="92076"/>
            <a:ext cx="601675" cy="729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10" descr="C:\Documents and Settings\yutzy\My Documents\My Pictures\Case Logos 2007\Logo noBG Case blue.gif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1600" y="6507164"/>
            <a:ext cx="1671066" cy="272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1001" y="6348940"/>
            <a:ext cx="2020999" cy="509060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10000"/>
        </a:spcAft>
        <a:buClr>
          <a:schemeClr val="tx1"/>
        </a:buClr>
        <a:buSzPct val="50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10000"/>
        </a:spcAft>
        <a:buClr>
          <a:schemeClr val="tx1"/>
        </a:buClr>
        <a:buSzPct val="50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10000"/>
        </a:spcAft>
        <a:buClr>
          <a:schemeClr val="tx1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10000"/>
        </a:spcAft>
        <a:buClr>
          <a:schemeClr val="tx1"/>
        </a:buClr>
        <a:buSzPct val="50000"/>
        <a:buFont typeface="Wingdings" pitchFamily="2" charset="2"/>
        <a:buChar char="l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10000"/>
        </a:spcAft>
        <a:buClr>
          <a:schemeClr val="tx1"/>
        </a:buClr>
        <a:buSzPct val="50000"/>
        <a:buFont typeface="Wingdings" pitchFamily="2" charset="2"/>
        <a:buChar char="l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10000"/>
        </a:spcAft>
        <a:buClr>
          <a:schemeClr val="tx1"/>
        </a:buClr>
        <a:buSzPct val="50000"/>
        <a:buFont typeface="Wingdings" pitchFamily="2" charset="2"/>
        <a:buChar char="l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10000"/>
        </a:spcAft>
        <a:buClr>
          <a:schemeClr val="tx1"/>
        </a:buClr>
        <a:buSzPct val="50000"/>
        <a:buFont typeface="Wingdings" pitchFamily="2" charset="2"/>
        <a:buChar char="l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10000"/>
        </a:spcAft>
        <a:buClr>
          <a:schemeClr val="tx1"/>
        </a:buClr>
        <a:buSzPct val="50000"/>
        <a:buFont typeface="Wingdings" pitchFamily="2" charset="2"/>
        <a:buChar char="l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10000"/>
        </a:spcAft>
        <a:buClr>
          <a:schemeClr val="tx1"/>
        </a:buClr>
        <a:buSzPct val="50000"/>
        <a:buFont typeface="Wingdings" pitchFamily="2" charset="2"/>
        <a:buChar char="l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2"/>
            </a:gs>
            <a:gs pos="100000">
              <a:schemeClr val="accent2">
                <a:gamma/>
                <a:shade val="74118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17600" y="0"/>
            <a:ext cx="11074400" cy="9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219200"/>
            <a:ext cx="11379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914400"/>
            <a:ext cx="12192000" cy="77788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895350"/>
            <a:ext cx="12192000" cy="19050"/>
          </a:xfrm>
          <a:prstGeom prst="rect">
            <a:avLst/>
          </a:prstGeom>
          <a:solidFill>
            <a:srgbClr val="B2B2B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pic>
        <p:nvPicPr>
          <p:cNvPr id="1030" name="Picture 10" descr="C:\Documents and Settings\yutzy\My Documents\My Pictures\Case Logos 2007\Logo noBG Case blue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1600" y="6507164"/>
            <a:ext cx="1671066" cy="272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 descr="C:\Documents and Settings\yutzy\My Documents\My Pictures\Case Logos 2007\Logo only Case blue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2767" y="92076"/>
            <a:ext cx="588836" cy="716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1001" y="6348940"/>
            <a:ext cx="2020999" cy="509060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10000"/>
        </a:spcAft>
        <a:buClr>
          <a:schemeClr val="tx1"/>
        </a:buClr>
        <a:buSzPct val="50000"/>
        <a:buFont typeface="Wingdings" pitchFamily="2" charset="2"/>
        <a:buChar char="l"/>
        <a:defRPr sz="28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10000"/>
        </a:spcAft>
        <a:buClr>
          <a:schemeClr val="tx1"/>
        </a:buClr>
        <a:buSzPct val="50000"/>
        <a:buFont typeface="Wingdings" pitchFamily="2" charset="2"/>
        <a:buChar char="l"/>
        <a:defRPr sz="2400">
          <a:solidFill>
            <a:schemeClr val="tx1"/>
          </a:solidFill>
          <a:latin typeface="+mj-lt"/>
        </a:defRPr>
      </a:lvl2pPr>
      <a:lvl3pPr marL="1143000" indent="-228600" algn="l" rtl="0" eaLnBrk="1" fontAlgn="base" hangingPunct="1">
        <a:spcBef>
          <a:spcPct val="20000"/>
        </a:spcBef>
        <a:spcAft>
          <a:spcPct val="10000"/>
        </a:spcAft>
        <a:buClr>
          <a:schemeClr val="tx1"/>
        </a:buClr>
        <a:buSzPct val="50000"/>
        <a:buFont typeface="Wingdings" pitchFamily="2" charset="2"/>
        <a:buChar char="l"/>
        <a:defRPr sz="2000">
          <a:solidFill>
            <a:schemeClr val="tx1"/>
          </a:solidFill>
          <a:latin typeface="+mj-lt"/>
        </a:defRPr>
      </a:lvl3pPr>
      <a:lvl4pPr marL="1600200" indent="-228600" algn="l" rtl="0" eaLnBrk="1" fontAlgn="base" hangingPunct="1">
        <a:spcBef>
          <a:spcPct val="20000"/>
        </a:spcBef>
        <a:spcAft>
          <a:spcPct val="10000"/>
        </a:spcAft>
        <a:buClr>
          <a:schemeClr val="tx1"/>
        </a:buClr>
        <a:buSzPct val="50000"/>
        <a:buFont typeface="Wingdings" pitchFamily="2" charset="2"/>
        <a:buChar char="l"/>
        <a:defRPr sz="1600">
          <a:solidFill>
            <a:schemeClr val="tx1"/>
          </a:solidFill>
          <a:latin typeface="+mj-lt"/>
        </a:defRPr>
      </a:lvl4pPr>
      <a:lvl5pPr marL="2057400" indent="-228600" algn="l" rtl="0" eaLnBrk="1" fontAlgn="base" hangingPunct="1">
        <a:spcBef>
          <a:spcPct val="20000"/>
        </a:spcBef>
        <a:spcAft>
          <a:spcPct val="10000"/>
        </a:spcAft>
        <a:buClr>
          <a:schemeClr val="tx1"/>
        </a:buClr>
        <a:buSzPct val="50000"/>
        <a:buFont typeface="Wingdings" pitchFamily="2" charset="2"/>
        <a:buChar char="l"/>
        <a:defRPr sz="1400">
          <a:solidFill>
            <a:schemeClr val="tx1"/>
          </a:solidFill>
          <a:latin typeface="+mj-lt"/>
        </a:defRPr>
      </a:lvl5pPr>
      <a:lvl6pPr marL="2514600" indent="-228600" algn="l" rtl="0" eaLnBrk="1" fontAlgn="base" hangingPunct="1">
        <a:spcBef>
          <a:spcPct val="20000"/>
        </a:spcBef>
        <a:spcAft>
          <a:spcPct val="10000"/>
        </a:spcAft>
        <a:buClr>
          <a:schemeClr val="tx1"/>
        </a:buClr>
        <a:buSzPct val="50000"/>
        <a:buFont typeface="Wingdings" pitchFamily="2" charset="2"/>
        <a:buChar char="l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10000"/>
        </a:spcAft>
        <a:buClr>
          <a:schemeClr val="tx1"/>
        </a:buClr>
        <a:buSzPct val="50000"/>
        <a:buFont typeface="Wingdings" pitchFamily="2" charset="2"/>
        <a:buChar char="l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10000"/>
        </a:spcAft>
        <a:buClr>
          <a:schemeClr val="tx1"/>
        </a:buClr>
        <a:buSzPct val="50000"/>
        <a:buFont typeface="Wingdings" pitchFamily="2" charset="2"/>
        <a:buChar char="l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10000"/>
        </a:spcAft>
        <a:buClr>
          <a:schemeClr val="tx1"/>
        </a:buClr>
        <a:buSzPct val="50000"/>
        <a:buFont typeface="Wingdings" pitchFamily="2" charset="2"/>
        <a:buChar char="l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983844" y="28699"/>
            <a:ext cx="6197600" cy="1447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  <a:latin typeface="Calibri"/>
                <a:ea typeface="ＭＳ Ｐゴシック" pitchFamily="34" charset="-128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6/18/2018</a:t>
            </a:fld>
            <a:endParaRPr lang="en-US">
              <a:solidFill>
                <a:srgbClr val="00B050">
                  <a:tint val="75000"/>
                </a:srgbClr>
              </a:solidFill>
              <a:latin typeface="Calibri"/>
              <a:ea typeface="ＭＳ Ｐゴシック" pitchFamily="34" charset="-128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B050">
                  <a:tint val="75000"/>
                </a:srgbClr>
              </a:solidFill>
              <a:latin typeface="Calibri"/>
              <a:ea typeface="ＭＳ Ｐゴシック" pitchFamily="34" charset="-128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  <a:latin typeface="Calibri"/>
                <a:ea typeface="ＭＳ Ｐゴシック" pitchFamily="34" charset="-128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B050">
                  <a:tint val="75000"/>
                </a:srgbClr>
              </a:solidFill>
              <a:latin typeface="Calibri"/>
              <a:ea typeface="ＭＳ Ｐゴシック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94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66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iming>
    <p:tnLst>
      <p:par>
        <p:cTn id="1" dur="indefinite" restart="never" nodeType="tmRoot"/>
      </p:par>
    </p:tnLst>
  </p:timing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rgbClr val="003366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7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3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7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7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26.tif"/><Relationship Id="rId4" Type="http://schemas.openxmlformats.org/officeDocument/2006/relationships/image" Target="../media/image25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0.xml"/><Relationship Id="rId6" Type="http://schemas.openxmlformats.org/officeDocument/2006/relationships/image" Target="../media/image29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30.pn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35.jpg"/><Relationship Id="rId4" Type="http://schemas.openxmlformats.org/officeDocument/2006/relationships/image" Target="../media/image34.t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45.jpg"/><Relationship Id="rId5" Type="http://schemas.openxmlformats.org/officeDocument/2006/relationships/image" Target="../media/image44.jpeg"/><Relationship Id="rId4" Type="http://schemas.openxmlformats.org/officeDocument/2006/relationships/image" Target="../media/image4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24.xml"/><Relationship Id="rId6" Type="http://schemas.openxmlformats.org/officeDocument/2006/relationships/image" Target="../media/image48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3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59.t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6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39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7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72"/>
          <p:cNvSpPr txBox="1">
            <a:spLocks noChangeArrowheads="1"/>
          </p:cNvSpPr>
          <p:nvPr/>
        </p:nvSpPr>
        <p:spPr bwMode="auto">
          <a:xfrm>
            <a:off x="1373187" y="1219200"/>
            <a:ext cx="9445626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Maker: </a:t>
            </a:r>
            <a:r>
              <a:rPr lang="en-US" sz="4800" b="1" dirty="0" smtClean="0"/>
              <a:t>Electronics</a:t>
            </a:r>
          </a:p>
          <a:p>
            <a:pPr algn="ctr"/>
            <a:r>
              <a:rPr lang="en-US" sz="4800" b="1" dirty="0" smtClean="0"/>
              <a:t>Gradient </a:t>
            </a:r>
            <a:r>
              <a:rPr lang="en-US" sz="4800" b="1" dirty="0"/>
              <a:t>controller</a:t>
            </a:r>
            <a:endParaRPr lang="en-US" sz="4000" b="1" dirty="0"/>
          </a:p>
          <a:p>
            <a:pPr algn="ctr"/>
            <a:endParaRPr lang="en-US" sz="2000" b="1" dirty="0"/>
          </a:p>
          <a:p>
            <a:pPr algn="ctr"/>
            <a:r>
              <a:rPr lang="en-US" sz="2400" dirty="0" smtClean="0"/>
              <a:t>Mike Twieg</a:t>
            </a:r>
          </a:p>
          <a:p>
            <a:pPr algn="ctr"/>
            <a:endParaRPr lang="en-US" sz="1400" i="1" dirty="0"/>
          </a:p>
          <a:p>
            <a:pPr algn="ctr"/>
            <a:r>
              <a:rPr lang="en-US" sz="1600" i="1" dirty="0"/>
              <a:t>Dept. of Radiology, Case Western Reserve University, Cleveland, OH, United States</a:t>
            </a:r>
            <a:endParaRPr lang="en-US" sz="1600" b="1" dirty="0"/>
          </a:p>
          <a:p>
            <a:pPr algn="ctr"/>
            <a:endParaRPr lang="en-US" sz="1400" b="1" dirty="0"/>
          </a:p>
          <a:p>
            <a:pPr algn="ctr"/>
            <a:r>
              <a:rPr lang="en-US" sz="2000" b="1" dirty="0" smtClean="0"/>
              <a:t>June 18, </a:t>
            </a:r>
            <a:r>
              <a:rPr lang="en-US" sz="2000" b="1" dirty="0"/>
              <a:t>2018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2"/>
    </mc:Choice>
    <mc:Fallback xmlns="">
      <p:transition spd="slow" advTm="162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 with interleaved clocks</a:t>
            </a:r>
          </a:p>
        </p:txBody>
      </p:sp>
      <p:sp>
        <p:nvSpPr>
          <p:cNvPr id="3075" name="TextBox 172"/>
          <p:cNvSpPr txBox="1">
            <a:spLocks noChangeArrowheads="1"/>
          </p:cNvSpPr>
          <p:nvPr/>
        </p:nvSpPr>
        <p:spPr bwMode="auto">
          <a:xfrm>
            <a:off x="402336" y="1170509"/>
            <a:ext cx="8504236" cy="2451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Use LTC6909 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Generates 2-8 interleaved clocks, D=50%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Capable of SSM (do not use!)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Use demo board </a:t>
            </a:r>
            <a:r>
              <a:rPr lang="en-US" sz="2400" b="1" dirty="0"/>
              <a:t>DC1446A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Set to 50kHz, use odd phase outputs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40" y="3794234"/>
            <a:ext cx="7934321" cy="26301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011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PWM modulators</a:t>
            </a:r>
          </a:p>
        </p:txBody>
      </p:sp>
      <p:sp>
        <p:nvSpPr>
          <p:cNvPr id="3075" name="TextBox 172"/>
          <p:cNvSpPr txBox="1">
            <a:spLocks noChangeArrowheads="1"/>
          </p:cNvSpPr>
          <p:nvPr/>
        </p:nvSpPr>
        <p:spPr bwMode="auto">
          <a:xfrm>
            <a:off x="402336" y="1170509"/>
            <a:ext cx="4227514" cy="294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Convert clocks into ramps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opamp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integrators</a:t>
            </a:r>
          </a:p>
          <a:p>
            <a:pPr>
              <a:spcAft>
                <a:spcPts val="1000"/>
              </a:spcAft>
            </a:pP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Vr</a:t>
            </a:r>
            <a:r>
              <a:rPr lang="en-US" sz="2400" b="1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=-4V, 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Vr</a:t>
            </a:r>
            <a:r>
              <a:rPr lang="en-US" sz="2400" b="1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=4V</a:t>
            </a:r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Comparators produce PWM</a:t>
            </a:r>
          </a:p>
          <a:p>
            <a:pPr>
              <a:spcAft>
                <a:spcPts val="1000"/>
              </a:spcAft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D=(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Vr</a:t>
            </a:r>
            <a:r>
              <a:rPr lang="en-US" sz="2400" b="1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)/(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Vr</a:t>
            </a:r>
            <a:r>
              <a:rPr lang="en-US" sz="2400" b="1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-Vr</a:t>
            </a:r>
            <a:r>
              <a:rPr lang="en-US" sz="2400" b="1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8" y="1034143"/>
            <a:ext cx="4276722" cy="17343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9" y="3018845"/>
            <a:ext cx="4463143" cy="1567521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3435190" y="4803070"/>
            <a:ext cx="4859050" cy="1376184"/>
            <a:chOff x="1911190" y="4803070"/>
            <a:chExt cx="4859050" cy="1376184"/>
          </a:xfrm>
        </p:grpSpPr>
        <p:cxnSp>
          <p:nvCxnSpPr>
            <p:cNvPr id="43" name="Straight Connector 42"/>
            <p:cNvCxnSpPr>
              <a:cxnSpLocks noChangeAspect="1"/>
            </p:cNvCxnSpPr>
            <p:nvPr/>
          </p:nvCxnSpPr>
          <p:spPr>
            <a:xfrm flipV="1">
              <a:off x="2967039" y="4943475"/>
              <a:ext cx="914400" cy="10972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cxnSpLocks noChangeAspect="1"/>
            </p:cNvCxnSpPr>
            <p:nvPr/>
          </p:nvCxnSpPr>
          <p:spPr>
            <a:xfrm>
              <a:off x="3881439" y="4943475"/>
              <a:ext cx="914400" cy="10972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cxnSpLocks noChangeAspect="1"/>
            </p:cNvCxnSpPr>
            <p:nvPr/>
          </p:nvCxnSpPr>
          <p:spPr>
            <a:xfrm flipV="1">
              <a:off x="4795839" y="4943475"/>
              <a:ext cx="914400" cy="10972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cxnSpLocks noChangeAspect="1"/>
            </p:cNvCxnSpPr>
            <p:nvPr/>
          </p:nvCxnSpPr>
          <p:spPr>
            <a:xfrm>
              <a:off x="5710239" y="4943475"/>
              <a:ext cx="914400" cy="109728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2743200" y="4943475"/>
              <a:ext cx="4027040" cy="0"/>
            </a:xfrm>
            <a:prstGeom prst="line">
              <a:avLst/>
            </a:prstGeom>
            <a:ln w="19050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2743200" y="6040755"/>
              <a:ext cx="4027040" cy="0"/>
            </a:xfrm>
            <a:prstGeom prst="line">
              <a:avLst/>
            </a:prstGeom>
            <a:ln w="19050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2035257" y="5902255"/>
              <a:ext cx="72723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911190" y="4803070"/>
              <a:ext cx="72723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b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468769" y="4806315"/>
            <a:ext cx="4821793" cy="1828800"/>
            <a:chOff x="1944768" y="4806315"/>
            <a:chExt cx="4821793" cy="1828800"/>
          </a:xfrm>
        </p:grpSpPr>
        <p:cxnSp>
          <p:nvCxnSpPr>
            <p:cNvPr id="47" name="Straight Connector 46"/>
            <p:cNvCxnSpPr/>
            <p:nvPr/>
          </p:nvCxnSpPr>
          <p:spPr>
            <a:xfrm flipV="1">
              <a:off x="2743201" y="5259705"/>
              <a:ext cx="4023360" cy="0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3621025" y="4806315"/>
              <a:ext cx="0" cy="1828800"/>
            </a:xfrm>
            <a:prstGeom prst="line">
              <a:avLst/>
            </a:prstGeom>
            <a:ln w="19050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4151377" y="4806315"/>
              <a:ext cx="0" cy="1828800"/>
            </a:xfrm>
            <a:prstGeom prst="line">
              <a:avLst/>
            </a:prstGeom>
            <a:ln w="19050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5449825" y="4806315"/>
              <a:ext cx="0" cy="1828800"/>
            </a:xfrm>
            <a:prstGeom prst="line">
              <a:avLst/>
            </a:prstGeom>
            <a:ln w="19050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980177" y="4806315"/>
              <a:ext cx="0" cy="1828800"/>
            </a:xfrm>
            <a:prstGeom prst="line">
              <a:avLst/>
            </a:prstGeom>
            <a:ln w="19050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1944768" y="5121205"/>
              <a:ext cx="72723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b="1" baseline="-25000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endPara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601833" y="6290311"/>
            <a:ext cx="4546807" cy="285393"/>
            <a:chOff x="2077832" y="6290310"/>
            <a:chExt cx="4546807" cy="285393"/>
          </a:xfrm>
        </p:grpSpPr>
        <p:grpSp>
          <p:nvGrpSpPr>
            <p:cNvPr id="67" name="Group 66"/>
            <p:cNvGrpSpPr/>
            <p:nvPr/>
          </p:nvGrpSpPr>
          <p:grpSpPr>
            <a:xfrm flipV="1">
              <a:off x="2971800" y="6290310"/>
              <a:ext cx="3652839" cy="274320"/>
              <a:chOff x="2971800" y="6309360"/>
              <a:chExt cx="3652839" cy="274320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>
                <a:off x="2971800" y="6583680"/>
                <a:ext cx="640080" cy="0"/>
              </a:xfrm>
              <a:prstGeom prst="line">
                <a:avLst/>
              </a:prstGeom>
              <a:ln w="31750">
                <a:solidFill>
                  <a:srgbClr val="99EF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3621024" y="6309360"/>
                <a:ext cx="0" cy="274320"/>
              </a:xfrm>
              <a:prstGeom prst="line">
                <a:avLst/>
              </a:prstGeom>
              <a:ln w="31750">
                <a:solidFill>
                  <a:srgbClr val="99EF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4151376" y="6309360"/>
                <a:ext cx="0" cy="274320"/>
              </a:xfrm>
              <a:prstGeom prst="line">
                <a:avLst/>
              </a:prstGeom>
              <a:ln w="31750">
                <a:solidFill>
                  <a:srgbClr val="99EF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5449824" y="6309360"/>
                <a:ext cx="0" cy="274320"/>
              </a:xfrm>
              <a:prstGeom prst="line">
                <a:avLst/>
              </a:prstGeom>
              <a:ln w="31750">
                <a:solidFill>
                  <a:srgbClr val="99EF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5980176" y="6309360"/>
                <a:ext cx="0" cy="274320"/>
              </a:xfrm>
              <a:prstGeom prst="line">
                <a:avLst/>
              </a:prstGeom>
              <a:ln w="31750">
                <a:solidFill>
                  <a:srgbClr val="99EF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4151376" y="6583680"/>
                <a:ext cx="1298449" cy="0"/>
              </a:xfrm>
              <a:prstGeom prst="line">
                <a:avLst/>
              </a:prstGeom>
              <a:ln w="31750">
                <a:solidFill>
                  <a:srgbClr val="99EF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5984559" y="6583680"/>
                <a:ext cx="640080" cy="0"/>
              </a:xfrm>
              <a:prstGeom prst="line">
                <a:avLst/>
              </a:prstGeom>
              <a:ln w="31750">
                <a:solidFill>
                  <a:srgbClr val="99EF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5449824" y="6309360"/>
                <a:ext cx="530352" cy="1905"/>
              </a:xfrm>
              <a:prstGeom prst="line">
                <a:avLst/>
              </a:prstGeom>
              <a:ln w="31750">
                <a:solidFill>
                  <a:srgbClr val="99EF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3621024" y="6311265"/>
                <a:ext cx="530352" cy="1905"/>
              </a:xfrm>
              <a:prstGeom prst="line">
                <a:avLst/>
              </a:prstGeom>
              <a:ln w="31750">
                <a:solidFill>
                  <a:srgbClr val="99EF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/>
            <p:cNvSpPr txBox="1"/>
            <p:nvPr/>
          </p:nvSpPr>
          <p:spPr>
            <a:xfrm>
              <a:off x="2077832" y="6298704"/>
              <a:ext cx="72723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b="1" dirty="0" smtClean="0">
                  <a:solidFill>
                    <a:srgbClr val="99EF3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PWM</a:t>
              </a:r>
              <a:endParaRPr lang="en-US" dirty="0">
                <a:solidFill>
                  <a:srgbClr val="99EF3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024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4" r="12007"/>
          <a:stretch/>
        </p:blipFill>
        <p:spPr>
          <a:xfrm rot="16200000">
            <a:off x="3582662" y="833214"/>
            <a:ext cx="5026678" cy="6756592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PWM modulators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4864137" y="983070"/>
            <a:ext cx="1693861" cy="640080"/>
          </a:xfrm>
          <a:prstGeom prst="wedgeRectCallout">
            <a:avLst>
              <a:gd name="adj1" fmla="val 10824"/>
              <a:gd name="adj2" fmla="val 143183"/>
            </a:avLst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Interleaved clock board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749142" y="983070"/>
            <a:ext cx="1378346" cy="640080"/>
          </a:xfrm>
          <a:prstGeom prst="wedgeRectCallout">
            <a:avLst>
              <a:gd name="adj1" fmla="val -68236"/>
              <a:gd name="adj2" fmla="val 389315"/>
            </a:avLst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Integrators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9765778" y="3793382"/>
            <a:ext cx="1570035" cy="640080"/>
          </a:xfrm>
          <a:prstGeom prst="wedgeRectCallout">
            <a:avLst>
              <a:gd name="adj1" fmla="val -176493"/>
              <a:gd name="adj2" fmla="val -50205"/>
            </a:avLst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PWM comparators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9765778" y="2529609"/>
            <a:ext cx="1707765" cy="640080"/>
          </a:xfrm>
          <a:prstGeom prst="wedgeRectCallout">
            <a:avLst>
              <a:gd name="adj1" fmla="val -106980"/>
              <a:gd name="adj2" fmla="val -98203"/>
            </a:avLst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PWM output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611906" y="2990016"/>
            <a:ext cx="1570035" cy="640080"/>
          </a:xfrm>
          <a:prstGeom prst="wedgeRectCallout">
            <a:avLst>
              <a:gd name="adj1" fmla="val 113498"/>
              <a:gd name="adj2" fmla="val -1267"/>
            </a:avLst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 supplies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+/-15V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9765777" y="4947268"/>
            <a:ext cx="1570035" cy="640080"/>
          </a:xfrm>
          <a:prstGeom prst="wedgeRectCallout">
            <a:avLst>
              <a:gd name="adj1" fmla="val -221560"/>
              <a:gd name="adj2" fmla="val -48504"/>
            </a:avLst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Feedback controller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496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PWM modulators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292" y="1125764"/>
            <a:ext cx="6623417" cy="53621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966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PWM modulators</a:t>
            </a:r>
          </a:p>
        </p:txBody>
      </p:sp>
      <p:pic>
        <p:nvPicPr>
          <p:cNvPr id="3" name="pwm_crop_test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79915" y="1034141"/>
            <a:ext cx="7032171" cy="52741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72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overview: PWM modulators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17019" y="2175626"/>
            <a:ext cx="11557962" cy="2479614"/>
            <a:chOff x="171014" y="2474632"/>
            <a:chExt cx="11557962" cy="2479614"/>
          </a:xfrm>
        </p:grpSpPr>
        <p:sp>
          <p:nvSpPr>
            <p:cNvPr id="26" name="Rectangle 25"/>
            <p:cNvSpPr/>
            <p:nvPr/>
          </p:nvSpPr>
          <p:spPr>
            <a:xfrm>
              <a:off x="6369287" y="3137124"/>
              <a:ext cx="1137394" cy="95454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Power stage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055452" y="3137124"/>
              <a:ext cx="909915" cy="95454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Filter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918865" y="3137124"/>
              <a:ext cx="810111" cy="95454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Coil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89729" y="3137124"/>
              <a:ext cx="1418722" cy="95454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PWM modulators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356432" y="3137124"/>
              <a:ext cx="1050606" cy="95454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Current sensor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946603" y="3614397"/>
              <a:ext cx="78956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46" idx="3"/>
              <a:endCxn id="35" idx="1"/>
            </p:cNvCxnSpPr>
            <p:nvPr/>
          </p:nvCxnSpPr>
          <p:spPr>
            <a:xfrm flipV="1">
              <a:off x="3888738" y="3614397"/>
              <a:ext cx="600991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>
              <a:stCxn id="36" idx="2"/>
              <a:endCxn id="51" idx="4"/>
            </p:cNvCxnSpPr>
            <p:nvPr/>
          </p:nvCxnSpPr>
          <p:spPr>
            <a:xfrm rot="5400000" flipH="1">
              <a:off x="5874608" y="84543"/>
              <a:ext cx="171867" cy="7842386"/>
            </a:xfrm>
            <a:prstGeom prst="bentConnector3">
              <a:avLst>
                <a:gd name="adj1" fmla="val -383741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5" idx="3"/>
              <a:endCxn id="26" idx="1"/>
            </p:cNvCxnSpPr>
            <p:nvPr/>
          </p:nvCxnSpPr>
          <p:spPr>
            <a:xfrm>
              <a:off x="5908451" y="3614397"/>
              <a:ext cx="46083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6" idx="3"/>
              <a:endCxn id="28" idx="1"/>
            </p:cNvCxnSpPr>
            <p:nvPr/>
          </p:nvCxnSpPr>
          <p:spPr>
            <a:xfrm>
              <a:off x="7506682" y="3614397"/>
              <a:ext cx="54877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8" idx="3"/>
              <a:endCxn id="36" idx="1"/>
            </p:cNvCxnSpPr>
            <p:nvPr/>
          </p:nvCxnSpPr>
          <p:spPr>
            <a:xfrm>
              <a:off x="8965369" y="3614397"/>
              <a:ext cx="391064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6" idx="3"/>
              <a:endCxn id="32" idx="1"/>
            </p:cNvCxnSpPr>
            <p:nvPr/>
          </p:nvCxnSpPr>
          <p:spPr>
            <a:xfrm>
              <a:off x="10407037" y="3614397"/>
              <a:ext cx="511827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2749255" y="3145460"/>
              <a:ext cx="1139483" cy="950977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Controller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35073" y="3594042"/>
              <a:ext cx="343606" cy="539001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93104" y="3610913"/>
              <a:ext cx="533381" cy="870693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cxnSp>
          <p:nvCxnSpPr>
            <p:cNvPr id="49" name="Straight Arrow Connector 48"/>
            <p:cNvCxnSpPr>
              <a:stCxn id="51" idx="6"/>
              <a:endCxn id="46" idx="1"/>
            </p:cNvCxnSpPr>
            <p:nvPr/>
          </p:nvCxnSpPr>
          <p:spPr>
            <a:xfrm flipV="1">
              <a:off x="2337154" y="3620949"/>
              <a:ext cx="412101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1687369" y="2769102"/>
              <a:ext cx="1539771" cy="646331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Error</a:t>
              </a:r>
            </a:p>
            <a:p>
              <a:pPr algn="ctr"/>
              <a:r>
                <a:rPr lang="en-US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e(t)</a:t>
              </a:r>
              <a:endPara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741543" y="3335554"/>
              <a:ext cx="595611" cy="584248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759005" y="4307915"/>
              <a:ext cx="1421743" cy="646331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  <a:p>
              <a:pPr algn="ctr"/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y(t)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1014" y="3026737"/>
              <a:ext cx="1216375" cy="55399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Reference</a:t>
              </a:r>
            </a:p>
            <a:p>
              <a:pPr algn="ctr"/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r(t)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58584" y="2474632"/>
              <a:ext cx="1058410" cy="55399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Control</a:t>
              </a:r>
            </a:p>
            <a:p>
              <a:pPr algn="ctr"/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u(t)</a:t>
              </a:r>
            </a:p>
          </p:txBody>
        </p:sp>
      </p:grpSp>
      <p:sp>
        <p:nvSpPr>
          <p:cNvPr id="27" name="Rounded Rectangle 26"/>
          <p:cNvSpPr/>
          <p:nvPr/>
        </p:nvSpPr>
        <p:spPr>
          <a:xfrm>
            <a:off x="4350497" y="2610998"/>
            <a:ext cx="1828815" cy="1397911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6281721" y="2610997"/>
            <a:ext cx="1528671" cy="1397911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2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Cascaded H bridge multilevel inverter</a:t>
            </a:r>
          </a:p>
        </p:txBody>
      </p:sp>
      <p:sp>
        <p:nvSpPr>
          <p:cNvPr id="3075" name="TextBox 172"/>
          <p:cNvSpPr txBox="1">
            <a:spLocks noChangeArrowheads="1"/>
          </p:cNvSpPr>
          <p:nvPr/>
        </p:nvSpPr>
        <p:spPr bwMode="auto">
          <a:xfrm>
            <a:off x="402335" y="1170509"/>
            <a:ext cx="4006379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Connect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H-bridge outputs in series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Multiplies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Vout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Common mode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voltages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Must be isolated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219764" y="3531143"/>
            <a:ext cx="1816787" cy="307777"/>
          </a:xfrm>
          <a:prstGeom prst="rect">
            <a:avLst/>
          </a:prstGeom>
          <a:noFill/>
          <a:ln w="31750"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(t)=NV</a:t>
            </a:r>
            <a:r>
              <a:rPr lang="en-US" sz="20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DD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D(t)</a:t>
            </a:r>
            <a:endParaRPr lang="en-US" sz="20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Left Brace 78"/>
          <p:cNvSpPr/>
          <p:nvPr/>
        </p:nvSpPr>
        <p:spPr>
          <a:xfrm flipH="1">
            <a:off x="9681428" y="1463041"/>
            <a:ext cx="477556" cy="4506806"/>
          </a:xfrm>
          <a:prstGeom prst="leftBrace">
            <a:avLst>
              <a:gd name="adj1" fmla="val 48496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7328691" y="1376118"/>
            <a:ext cx="2247444" cy="4617720"/>
            <a:chOff x="9052560" y="1143000"/>
            <a:chExt cx="2247444" cy="4617720"/>
          </a:xfrm>
        </p:grpSpPr>
        <p:sp>
          <p:nvSpPr>
            <p:cNvPr id="23" name="TextBox 22"/>
            <p:cNvSpPr txBox="1"/>
            <p:nvPr/>
          </p:nvSpPr>
          <p:spPr>
            <a:xfrm>
              <a:off x="9052560" y="1600200"/>
              <a:ext cx="421035" cy="30777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DD</a:t>
              </a:r>
              <a:endPara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1143000"/>
              <a:ext cx="1698804" cy="118872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9052560" y="2743200"/>
              <a:ext cx="421035" cy="30777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DD</a:t>
              </a:r>
              <a:endPara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2286000"/>
              <a:ext cx="1698804" cy="118872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3429000"/>
              <a:ext cx="1698804" cy="118872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4572000"/>
              <a:ext cx="1698804" cy="118872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9052560" y="3886200"/>
              <a:ext cx="421035" cy="30777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DD</a:t>
              </a:r>
              <a:endPara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052560" y="5029200"/>
              <a:ext cx="421035" cy="30777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DD</a:t>
              </a:r>
              <a:endPara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52356"/>
          <a:stretch/>
        </p:blipFill>
        <p:spPr>
          <a:xfrm>
            <a:off x="194841" y="3678344"/>
            <a:ext cx="5772092" cy="2465397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6262087" y="2299396"/>
            <a:ext cx="1867736" cy="3762081"/>
            <a:chOff x="6262087" y="2299396"/>
            <a:chExt cx="1867736" cy="3762081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6941103" y="2542032"/>
              <a:ext cx="11887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103" y="3685032"/>
              <a:ext cx="11887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941103" y="4828032"/>
              <a:ext cx="11887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292320" y="4611885"/>
              <a:ext cx="599344" cy="30777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CM2</a:t>
              </a:r>
              <a:endPara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62087" y="3471691"/>
              <a:ext cx="599344" cy="30777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CM3</a:t>
              </a:r>
              <a:endPara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13707" y="2299396"/>
              <a:ext cx="599344" cy="30777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CM4</a:t>
              </a:r>
              <a:endPara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6941103" y="5969847"/>
              <a:ext cx="11887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292320" y="5753700"/>
              <a:ext cx="599344" cy="30777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CM1</a:t>
              </a:r>
              <a:endPara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04" b="3290"/>
          <a:stretch/>
        </p:blipFill>
        <p:spPr>
          <a:xfrm>
            <a:off x="194841" y="3685032"/>
            <a:ext cx="5772092" cy="25254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323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8" grpId="1"/>
      <p:bldP spid="79" grpId="0" animBg="1"/>
      <p:bldP spid="7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DC supplies</a:t>
            </a:r>
          </a:p>
        </p:txBody>
      </p:sp>
      <p:sp>
        <p:nvSpPr>
          <p:cNvPr id="3075" name="TextBox 172"/>
          <p:cNvSpPr txBox="1">
            <a:spLocks noChangeArrowheads="1"/>
          </p:cNvSpPr>
          <p:nvPr/>
        </p:nvSpPr>
        <p:spPr bwMode="auto">
          <a:xfrm>
            <a:off x="239051" y="1170508"/>
            <a:ext cx="5134982" cy="493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isolated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PSUs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Isolation isn’t perfect!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Y capacitors from output to earth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Usually ~10nF (8</a:t>
            </a:r>
            <a:r>
              <a:rPr lang="el-GR" sz="2400" b="1" dirty="0">
                <a:latin typeface="Arial" panose="020B0604020202020204" pitchFamily="34" charset="0"/>
                <a:cs typeface="Arial" panose="020B0604020202020204" pitchFamily="34" charset="0"/>
              </a:rPr>
              <a:t>Ω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at 200kHz)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Increased power dissipation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PSUs may malfunction!</a:t>
            </a:r>
          </a:p>
          <a:p>
            <a:pPr>
              <a:spcAft>
                <a:spcPts val="1000"/>
              </a:spcAft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Solution: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Add common mode chokes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On each DC supply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(1mH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098" name="Picture 2" descr="Image result for bench psu 30v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9" b="18095"/>
          <a:stretch/>
        </p:blipFill>
        <p:spPr bwMode="auto">
          <a:xfrm>
            <a:off x="5474273" y="1089921"/>
            <a:ext cx="2756184" cy="172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97" name="Group 4096"/>
          <p:cNvGrpSpPr/>
          <p:nvPr/>
        </p:nvGrpSpPr>
        <p:grpSpPr>
          <a:xfrm>
            <a:off x="8279078" y="2289816"/>
            <a:ext cx="1876880" cy="4230445"/>
            <a:chOff x="8279078" y="2289816"/>
            <a:chExt cx="1876880" cy="4230445"/>
          </a:xfrm>
        </p:grpSpPr>
        <p:grpSp>
          <p:nvGrpSpPr>
            <p:cNvPr id="10" name="Group 9"/>
            <p:cNvGrpSpPr/>
            <p:nvPr/>
          </p:nvGrpSpPr>
          <p:grpSpPr>
            <a:xfrm>
              <a:off x="8829271" y="2532452"/>
              <a:ext cx="1326687" cy="558809"/>
              <a:chOff x="6949440" y="2542032"/>
              <a:chExt cx="1326687" cy="558809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6973010" y="3008530"/>
                <a:ext cx="244205" cy="92311"/>
                <a:chOff x="3383280" y="4937760"/>
                <a:chExt cx="457200" cy="182881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>
                  <a:off x="3383280" y="4937760"/>
                  <a:ext cx="457200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3474720" y="5029200"/>
                  <a:ext cx="274320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3566160" y="5120640"/>
                  <a:ext cx="91440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/>
              <p:cNvGrpSpPr/>
              <p:nvPr/>
            </p:nvGrpSpPr>
            <p:grpSpPr>
              <a:xfrm>
                <a:off x="6949440" y="2548425"/>
                <a:ext cx="293046" cy="455916"/>
                <a:chOff x="3931920" y="4488074"/>
                <a:chExt cx="548640" cy="903233"/>
              </a:xfrm>
            </p:grpSpPr>
            <p:cxnSp>
              <p:nvCxnSpPr>
                <p:cNvPr id="45" name="Straight Connector 44"/>
                <p:cNvCxnSpPr/>
                <p:nvPr/>
              </p:nvCxnSpPr>
              <p:spPr>
                <a:xfrm>
                  <a:off x="3931920" y="5028996"/>
                  <a:ext cx="548640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3931920" y="4849683"/>
                  <a:ext cx="548640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4206240" y="5028997"/>
                  <a:ext cx="0" cy="36231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4206240" y="4488074"/>
                  <a:ext cx="0" cy="36231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Straight Connector 43"/>
              <p:cNvCxnSpPr/>
              <p:nvPr/>
            </p:nvCxnSpPr>
            <p:spPr>
              <a:xfrm>
                <a:off x="7087407" y="2542032"/>
                <a:ext cx="118872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Group 2"/>
            <p:cNvGrpSpPr/>
            <p:nvPr/>
          </p:nvGrpSpPr>
          <p:grpSpPr>
            <a:xfrm>
              <a:off x="8829271" y="3675452"/>
              <a:ext cx="1326687" cy="558809"/>
              <a:chOff x="8829271" y="3675452"/>
              <a:chExt cx="1326687" cy="558809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852841" y="4141950"/>
                <a:ext cx="244205" cy="92311"/>
                <a:chOff x="3383280" y="4937760"/>
                <a:chExt cx="457200" cy="182881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>
                  <a:off x="3383280" y="4937760"/>
                  <a:ext cx="457200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3474720" y="5029200"/>
                  <a:ext cx="274320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3566160" y="5120640"/>
                  <a:ext cx="91440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/>
              <p:cNvGrpSpPr/>
              <p:nvPr/>
            </p:nvGrpSpPr>
            <p:grpSpPr>
              <a:xfrm>
                <a:off x="8829271" y="3681845"/>
                <a:ext cx="293046" cy="455916"/>
                <a:chOff x="3931920" y="4488074"/>
                <a:chExt cx="548640" cy="903233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>
                  <a:off x="3931920" y="5028996"/>
                  <a:ext cx="548640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3931920" y="4849683"/>
                  <a:ext cx="548640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4206240" y="5028997"/>
                  <a:ext cx="0" cy="36231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4206240" y="4488074"/>
                  <a:ext cx="0" cy="36231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" name="Straight Connector 12"/>
              <p:cNvCxnSpPr/>
              <p:nvPr/>
            </p:nvCxnSpPr>
            <p:spPr>
              <a:xfrm>
                <a:off x="8967238" y="3675452"/>
                <a:ext cx="118872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/>
            <p:cNvGrpSpPr/>
            <p:nvPr/>
          </p:nvGrpSpPr>
          <p:grpSpPr>
            <a:xfrm>
              <a:off x="8829271" y="4818452"/>
              <a:ext cx="1326687" cy="558809"/>
              <a:chOff x="8829271" y="4818452"/>
              <a:chExt cx="1326687" cy="558809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8852841" y="5284950"/>
                <a:ext cx="244205" cy="92311"/>
                <a:chOff x="3383280" y="4937760"/>
                <a:chExt cx="457200" cy="182881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>
                  <a:off x="3383280" y="4937760"/>
                  <a:ext cx="457200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474720" y="5029200"/>
                  <a:ext cx="274320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3566160" y="5120640"/>
                  <a:ext cx="91440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/>
              <p:cNvGrpSpPr/>
              <p:nvPr/>
            </p:nvGrpSpPr>
            <p:grpSpPr>
              <a:xfrm>
                <a:off x="8829271" y="4824845"/>
                <a:ext cx="293046" cy="455916"/>
                <a:chOff x="3931920" y="4488074"/>
                <a:chExt cx="548640" cy="903233"/>
              </a:xfrm>
            </p:grpSpPr>
            <p:cxnSp>
              <p:nvCxnSpPr>
                <p:cNvPr id="28" name="Straight Connector 27"/>
                <p:cNvCxnSpPr/>
                <p:nvPr/>
              </p:nvCxnSpPr>
              <p:spPr>
                <a:xfrm>
                  <a:off x="3931920" y="5028996"/>
                  <a:ext cx="548640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3931920" y="4849683"/>
                  <a:ext cx="548640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4206240" y="5028997"/>
                  <a:ext cx="0" cy="36231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4206240" y="4488074"/>
                  <a:ext cx="0" cy="36231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Straight Connector 15"/>
              <p:cNvCxnSpPr/>
              <p:nvPr/>
            </p:nvCxnSpPr>
            <p:spPr>
              <a:xfrm>
                <a:off x="8967238" y="4818452"/>
                <a:ext cx="118872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8829271" y="5961452"/>
              <a:ext cx="1326687" cy="558809"/>
              <a:chOff x="6949440" y="2542032"/>
              <a:chExt cx="1326687" cy="55880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973010" y="3008530"/>
                <a:ext cx="244205" cy="92311"/>
                <a:chOff x="3383280" y="4937760"/>
                <a:chExt cx="457200" cy="182881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>
                  <a:off x="3383280" y="4937760"/>
                  <a:ext cx="457200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3474720" y="5029200"/>
                  <a:ext cx="274320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3566160" y="5120640"/>
                  <a:ext cx="91440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/>
              <p:cNvGrpSpPr/>
              <p:nvPr/>
            </p:nvGrpSpPr>
            <p:grpSpPr>
              <a:xfrm>
                <a:off x="6949440" y="2548425"/>
                <a:ext cx="293046" cy="455916"/>
                <a:chOff x="3931920" y="4488074"/>
                <a:chExt cx="548640" cy="903233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931920" y="5028996"/>
                  <a:ext cx="548640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3931920" y="4849683"/>
                  <a:ext cx="548640" cy="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4206240" y="5028997"/>
                  <a:ext cx="0" cy="36231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4206240" y="4488074"/>
                  <a:ext cx="0" cy="36231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" name="Straight Connector 19"/>
              <p:cNvCxnSpPr/>
              <p:nvPr/>
            </p:nvCxnSpPr>
            <p:spPr>
              <a:xfrm>
                <a:off x="7087407" y="2542032"/>
                <a:ext cx="118872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/>
            <p:cNvSpPr txBox="1"/>
            <p:nvPr/>
          </p:nvSpPr>
          <p:spPr>
            <a:xfrm>
              <a:off x="8309311" y="4602305"/>
              <a:ext cx="599344" cy="30777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CM2</a:t>
              </a:r>
              <a:endPara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8279078" y="3462111"/>
              <a:ext cx="599344" cy="30777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CM3</a:t>
              </a:r>
              <a:endPara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8330698" y="2289816"/>
              <a:ext cx="599344" cy="30777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CM4</a:t>
              </a:r>
              <a:endPara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09311" y="5744120"/>
              <a:ext cx="599344" cy="30777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CM1</a:t>
              </a:r>
              <a:endPara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357360" y="1366592"/>
            <a:ext cx="2247444" cy="4617720"/>
            <a:chOff x="9052560" y="1143000"/>
            <a:chExt cx="2247444" cy="4617720"/>
          </a:xfrm>
        </p:grpSpPr>
        <p:sp>
          <p:nvSpPr>
            <p:cNvPr id="72" name="TextBox 71"/>
            <p:cNvSpPr txBox="1"/>
            <p:nvPr/>
          </p:nvSpPr>
          <p:spPr>
            <a:xfrm>
              <a:off x="9052560" y="1600200"/>
              <a:ext cx="421035" cy="30777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DD</a:t>
              </a:r>
              <a:endPara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1143000"/>
              <a:ext cx="1698804" cy="1188720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9052560" y="2743200"/>
              <a:ext cx="421035" cy="30777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DD</a:t>
              </a:r>
              <a:endPara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2286000"/>
              <a:ext cx="1698804" cy="1188720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3429000"/>
              <a:ext cx="1698804" cy="1188720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4572000"/>
              <a:ext cx="1698804" cy="1188720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9052560" y="3886200"/>
              <a:ext cx="421035" cy="30777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DD</a:t>
              </a:r>
              <a:endPara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9052560" y="5029200"/>
              <a:ext cx="421035" cy="30777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DD</a:t>
              </a:r>
              <a:endPara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8991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H bridge boards</a:t>
            </a:r>
          </a:p>
        </p:txBody>
      </p:sp>
      <p:sp>
        <p:nvSpPr>
          <p:cNvPr id="3075" name="TextBox 172"/>
          <p:cNvSpPr txBox="1">
            <a:spLocks noChangeArrowheads="1"/>
          </p:cNvSpPr>
          <p:nvPr/>
        </p:nvSpPr>
        <p:spPr bwMode="auto">
          <a:xfrm>
            <a:off x="402336" y="1170508"/>
            <a:ext cx="5976693" cy="4442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Bridge of four MOSFETs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Gate driver IC DRV8701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Rated at 40V and 13A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Peak current limit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Current sense output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Reverse polarity protection</a:t>
            </a:r>
          </a:p>
          <a:p>
            <a:pPr>
              <a:spcAft>
                <a:spcPts val="1000"/>
              </a:spcAft>
            </a:pP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up to 100kHz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PWM and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nable signals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Need some external components…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655" y="1170508"/>
            <a:ext cx="4224488" cy="33279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746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Isolated H bridge units</a:t>
            </a:r>
          </a:p>
        </p:txBody>
      </p:sp>
      <p:sp>
        <p:nvSpPr>
          <p:cNvPr id="3075" name="TextBox 172"/>
          <p:cNvSpPr txBox="1">
            <a:spLocks noChangeArrowheads="1"/>
          </p:cNvSpPr>
          <p:nvPr/>
        </p:nvSpPr>
        <p:spPr bwMode="auto">
          <a:xfrm>
            <a:off x="402336" y="1108653"/>
            <a:ext cx="8504236" cy="2144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Motor driver board</a:t>
            </a:r>
          </a:p>
          <a:p>
            <a:pPr>
              <a:spcAft>
                <a:spcPts val="1000"/>
              </a:spcAft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Two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channel logic isolators (HCPL-2231) </a:t>
            </a:r>
          </a:p>
          <a:p>
            <a:pPr>
              <a:spcAft>
                <a:spcPts val="10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Need 5V supply (LM7805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1000"/>
              </a:spcAft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Larger DC bus capacitors</a:t>
            </a:r>
          </a:p>
          <a:p>
            <a:pPr>
              <a:spcAft>
                <a:spcPts val="1000"/>
              </a:spcAft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See schematics for details…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750702"/>
            <a:ext cx="9144000" cy="308767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524923" y="4916246"/>
            <a:ext cx="1011219" cy="17212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5096687" y="3750703"/>
            <a:ext cx="2376292" cy="9503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515087" y="4762950"/>
            <a:ext cx="2936838" cy="207542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072" y="759581"/>
            <a:ext cx="2961565" cy="2991121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8125478" y="2153113"/>
            <a:ext cx="926187" cy="89910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980385" y="1382381"/>
            <a:ext cx="926187" cy="89910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8516025" y="695664"/>
            <a:ext cx="926187" cy="175362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9559071" y="1606536"/>
            <a:ext cx="521100" cy="67494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142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7537" y="3581400"/>
            <a:ext cx="11296929" cy="287020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5067" dirty="0">
                <a:solidFill>
                  <a:srgbClr val="19305C"/>
                </a:solidFill>
              </a:rPr>
              <a:t>Speaker Name</a:t>
            </a:r>
            <a:r>
              <a:rPr lang="en-US" sz="5067" dirty="0" smtClean="0">
                <a:solidFill>
                  <a:srgbClr val="19305C"/>
                </a:solidFill>
              </a:rPr>
              <a:t>: Mike Twieg</a:t>
            </a:r>
            <a:endParaRPr lang="en-US" sz="5067" dirty="0">
              <a:solidFill>
                <a:srgbClr val="19305C"/>
              </a:solidFill>
            </a:endParaRPr>
          </a:p>
          <a:p>
            <a:pPr marL="0" indent="0">
              <a:buNone/>
            </a:pPr>
            <a:endParaRPr lang="en-US" sz="5067" dirty="0">
              <a:solidFill>
                <a:srgbClr val="19305C"/>
              </a:solidFill>
            </a:endParaRPr>
          </a:p>
          <a:p>
            <a:pPr marL="0" indent="0">
              <a:buNone/>
            </a:pPr>
            <a:r>
              <a:rPr lang="en-US" sz="5067" dirty="0">
                <a:solidFill>
                  <a:srgbClr val="19305C"/>
                </a:solidFill>
              </a:rPr>
              <a:t>I have the following financial interest or relationship to disclose with regard to the subject matter of this presentation:</a:t>
            </a:r>
          </a:p>
          <a:p>
            <a:pPr marL="0" indent="0">
              <a:buNone/>
            </a:pPr>
            <a:endParaRPr lang="en-US" sz="5067" dirty="0">
              <a:solidFill>
                <a:srgbClr val="19305C"/>
              </a:solidFill>
            </a:endParaRPr>
          </a:p>
          <a:p>
            <a:pPr marL="0" indent="0">
              <a:buNone/>
            </a:pPr>
            <a:r>
              <a:rPr lang="en-US" sz="5067" dirty="0">
                <a:solidFill>
                  <a:srgbClr val="19305C"/>
                </a:solidFill>
              </a:rPr>
              <a:t>Company Name: </a:t>
            </a:r>
            <a:r>
              <a:rPr lang="en-US" sz="5067" dirty="0" smtClean="0">
                <a:solidFill>
                  <a:srgbClr val="19305C"/>
                </a:solidFill>
              </a:rPr>
              <a:t>Siemens</a:t>
            </a:r>
            <a:endParaRPr lang="en-US" sz="5067" dirty="0">
              <a:solidFill>
                <a:srgbClr val="19305C"/>
              </a:solidFill>
            </a:endParaRPr>
          </a:p>
          <a:p>
            <a:pPr marL="0" indent="0">
              <a:buNone/>
            </a:pPr>
            <a:r>
              <a:rPr lang="en-US" sz="5067" dirty="0">
                <a:solidFill>
                  <a:srgbClr val="19305C"/>
                </a:solidFill>
              </a:rPr>
              <a:t>Type of Relationship</a:t>
            </a:r>
            <a:r>
              <a:rPr lang="en-US" sz="5067" dirty="0" smtClean="0">
                <a:solidFill>
                  <a:srgbClr val="19305C"/>
                </a:solidFill>
              </a:rPr>
              <a:t>: Research Support</a:t>
            </a:r>
            <a:endParaRPr lang="en-US" dirty="0">
              <a:solidFill>
                <a:srgbClr val="19305C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76402" y="2209803"/>
            <a:ext cx="8839199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rgbClr val="19305C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Declaration of</a:t>
            </a:r>
            <a:br>
              <a:rPr lang="en-US" sz="4000" b="1" dirty="0">
                <a:solidFill>
                  <a:srgbClr val="19305C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</a:br>
            <a:r>
              <a:rPr lang="en-US" sz="4000" b="1" dirty="0">
                <a:solidFill>
                  <a:srgbClr val="19305C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Financial Interests or Relationships</a:t>
            </a:r>
            <a:endParaRPr lang="en-US" sz="4000" dirty="0">
              <a:solidFill>
                <a:srgbClr val="19305C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0"/>
            <a:ext cx="5892800" cy="19642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946238"/>
            <a:ext cx="12192000" cy="55581"/>
          </a:xfrm>
          <a:prstGeom prst="rect">
            <a:avLst/>
          </a:prstGeom>
          <a:solidFill>
            <a:srgbClr val="193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667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56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Isolated H bridge units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9" t="13504" r="6892" b="7803"/>
          <a:stretch/>
        </p:blipFill>
        <p:spPr>
          <a:xfrm>
            <a:off x="3867151" y="1108653"/>
            <a:ext cx="4490533" cy="5534025"/>
          </a:xfrm>
          <a:prstGeom prst="rect">
            <a:avLst/>
          </a:prstGeom>
        </p:spPr>
      </p:pic>
      <p:sp>
        <p:nvSpPr>
          <p:cNvPr id="3" name="Rectangular Callout 2"/>
          <p:cNvSpPr/>
          <p:nvPr/>
        </p:nvSpPr>
        <p:spPr>
          <a:xfrm>
            <a:off x="1687515" y="2162175"/>
            <a:ext cx="1693861" cy="647700"/>
          </a:xfrm>
          <a:prstGeom prst="wedgeRectCallout">
            <a:avLst>
              <a:gd name="adj1" fmla="val 118709"/>
              <a:gd name="adj2" fmla="val -9559"/>
            </a:avLst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H-bridge units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8726490" y="2656659"/>
            <a:ext cx="1693861" cy="647700"/>
          </a:xfrm>
          <a:prstGeom prst="wedgeRectCallout">
            <a:avLst>
              <a:gd name="adj1" fmla="val -125903"/>
              <a:gd name="adj2" fmla="val 87500"/>
            </a:avLst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 chokes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8726490" y="4982975"/>
            <a:ext cx="1693861" cy="647700"/>
          </a:xfrm>
          <a:prstGeom prst="wedgeRectCallout">
            <a:avLst>
              <a:gd name="adj1" fmla="val -97786"/>
              <a:gd name="adj2" fmla="val 128676"/>
            </a:avLst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Heatsink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8716460" y="3875664"/>
            <a:ext cx="1693861" cy="647700"/>
          </a:xfrm>
          <a:prstGeom prst="wedgeRectCallout">
            <a:avLst>
              <a:gd name="adj1" fmla="val -100598"/>
              <a:gd name="adj2" fmla="val 134558"/>
            </a:avLst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Thermal interface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1804484" y="3875664"/>
            <a:ext cx="1693861" cy="647700"/>
          </a:xfrm>
          <a:prstGeom prst="wedgeRectCallout">
            <a:avLst>
              <a:gd name="adj1" fmla="val 123208"/>
              <a:gd name="adj2" fmla="val -55147"/>
            </a:avLst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PWM inputs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616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overview: PWM modulators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6281721" y="2610998"/>
            <a:ext cx="1528671" cy="1397911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7019" y="2175626"/>
            <a:ext cx="11557962" cy="2479614"/>
            <a:chOff x="171014" y="2474632"/>
            <a:chExt cx="11557962" cy="2479614"/>
          </a:xfrm>
        </p:grpSpPr>
        <p:sp>
          <p:nvSpPr>
            <p:cNvPr id="26" name="Rectangle 25"/>
            <p:cNvSpPr/>
            <p:nvPr/>
          </p:nvSpPr>
          <p:spPr>
            <a:xfrm>
              <a:off x="6369287" y="3137124"/>
              <a:ext cx="1137394" cy="95454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Power stage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055452" y="3137124"/>
              <a:ext cx="909915" cy="95454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Filter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918865" y="3137124"/>
              <a:ext cx="810111" cy="95454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Coil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89729" y="3137124"/>
              <a:ext cx="1418722" cy="95454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PWM modulators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356432" y="3137124"/>
              <a:ext cx="1050606" cy="95454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Current sensor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946603" y="3614397"/>
              <a:ext cx="78956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46" idx="3"/>
              <a:endCxn id="35" idx="1"/>
            </p:cNvCxnSpPr>
            <p:nvPr/>
          </p:nvCxnSpPr>
          <p:spPr>
            <a:xfrm flipV="1">
              <a:off x="3888738" y="3614397"/>
              <a:ext cx="600991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>
              <a:stCxn id="36" idx="2"/>
              <a:endCxn id="51" idx="4"/>
            </p:cNvCxnSpPr>
            <p:nvPr/>
          </p:nvCxnSpPr>
          <p:spPr>
            <a:xfrm rot="5400000" flipH="1">
              <a:off x="5874608" y="84543"/>
              <a:ext cx="171867" cy="7842386"/>
            </a:xfrm>
            <a:prstGeom prst="bentConnector3">
              <a:avLst>
                <a:gd name="adj1" fmla="val -383741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5" idx="3"/>
              <a:endCxn id="26" idx="1"/>
            </p:cNvCxnSpPr>
            <p:nvPr/>
          </p:nvCxnSpPr>
          <p:spPr>
            <a:xfrm>
              <a:off x="5908451" y="3614397"/>
              <a:ext cx="46083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6" idx="3"/>
              <a:endCxn id="28" idx="1"/>
            </p:cNvCxnSpPr>
            <p:nvPr/>
          </p:nvCxnSpPr>
          <p:spPr>
            <a:xfrm>
              <a:off x="7506682" y="3614397"/>
              <a:ext cx="54877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8" idx="3"/>
              <a:endCxn id="36" idx="1"/>
            </p:cNvCxnSpPr>
            <p:nvPr/>
          </p:nvCxnSpPr>
          <p:spPr>
            <a:xfrm>
              <a:off x="8965369" y="3614397"/>
              <a:ext cx="391064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6" idx="3"/>
              <a:endCxn id="32" idx="1"/>
            </p:cNvCxnSpPr>
            <p:nvPr/>
          </p:nvCxnSpPr>
          <p:spPr>
            <a:xfrm>
              <a:off x="10407037" y="3614397"/>
              <a:ext cx="511827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2749255" y="3145460"/>
              <a:ext cx="1139483" cy="950977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Controller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35073" y="3594042"/>
              <a:ext cx="343606" cy="539001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93104" y="3610913"/>
              <a:ext cx="533381" cy="870693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cxnSp>
          <p:nvCxnSpPr>
            <p:cNvPr id="49" name="Straight Arrow Connector 48"/>
            <p:cNvCxnSpPr>
              <a:stCxn id="51" idx="6"/>
              <a:endCxn id="46" idx="1"/>
            </p:cNvCxnSpPr>
            <p:nvPr/>
          </p:nvCxnSpPr>
          <p:spPr>
            <a:xfrm flipV="1">
              <a:off x="2337154" y="3620949"/>
              <a:ext cx="412101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1687369" y="2769102"/>
              <a:ext cx="1539771" cy="646331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Error</a:t>
              </a:r>
            </a:p>
            <a:p>
              <a:pPr algn="ctr"/>
              <a:r>
                <a:rPr lang="en-US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e(t)</a:t>
              </a:r>
              <a:endPara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741543" y="3335554"/>
              <a:ext cx="595611" cy="584248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759005" y="4307915"/>
              <a:ext cx="1421743" cy="646331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  <a:p>
              <a:pPr algn="ctr"/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y(t)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1014" y="3026737"/>
              <a:ext cx="1216375" cy="55399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Reference</a:t>
              </a:r>
            </a:p>
            <a:p>
              <a:pPr algn="ctr"/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r(t)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58584" y="2474632"/>
              <a:ext cx="1058410" cy="55399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Control</a:t>
              </a:r>
            </a:p>
            <a:p>
              <a:pPr algn="ctr"/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u(t)</a:t>
              </a:r>
            </a:p>
          </p:txBody>
        </p:sp>
      </p:grpSp>
      <p:sp>
        <p:nvSpPr>
          <p:cNvPr id="27" name="Rounded Rectangle 26"/>
          <p:cNvSpPr/>
          <p:nvPr/>
        </p:nvSpPr>
        <p:spPr>
          <a:xfrm>
            <a:off x="7955687" y="2610997"/>
            <a:ext cx="4118800" cy="1397911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Output filter</a:t>
            </a:r>
          </a:p>
        </p:txBody>
      </p:sp>
      <p:sp>
        <p:nvSpPr>
          <p:cNvPr id="3075" name="TextBox 172"/>
          <p:cNvSpPr txBox="1">
            <a:spLocks noChangeArrowheads="1"/>
          </p:cNvSpPr>
          <p:nvPr/>
        </p:nvSpPr>
        <p:spPr bwMode="auto">
          <a:xfrm>
            <a:off x="402336" y="1170509"/>
            <a:ext cx="5831993" cy="3447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Simple LC filter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Common and differential mode!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Should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not degrade stability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margins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Damping helps</a:t>
            </a:r>
          </a:p>
          <a:p>
            <a:pPr>
              <a:spcAft>
                <a:spcPts val="1000"/>
              </a:spcAft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Notched filters</a:t>
            </a:r>
            <a:r>
              <a:rPr lang="en-US" sz="2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2,3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also an option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Beware of poor gain margin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GM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0" t="26510" r="44895" b="48061"/>
          <a:stretch/>
        </p:blipFill>
        <p:spPr>
          <a:xfrm>
            <a:off x="6234329" y="1170508"/>
            <a:ext cx="5796585" cy="3159753"/>
          </a:xfrm>
          <a:prstGeom prst="rect">
            <a:avLst/>
          </a:prstGeom>
        </p:spPr>
      </p:pic>
      <p:sp>
        <p:nvSpPr>
          <p:cNvPr id="5" name="TextBox 172"/>
          <p:cNvSpPr txBox="1">
            <a:spLocks noChangeArrowheads="1"/>
          </p:cNvSpPr>
          <p:nvPr/>
        </p:nvSpPr>
        <p:spPr bwMode="auto">
          <a:xfrm>
            <a:off x="283572" y="4995977"/>
            <a:ext cx="10746349" cy="130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Venable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H. D. “Minimizing Input Filter Requirements In Military Power Supply Designs,” Venable Industries, 2017.</a:t>
            </a:r>
          </a:p>
          <a:p>
            <a:pPr>
              <a:spcAft>
                <a:spcPts val="600"/>
              </a:spcAft>
            </a:pP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Balog R. S. et al “Coupled-Inductor Filter: A Basic Filter Building Block,” IEEE TPE, 2013.</a:t>
            </a:r>
          </a:p>
          <a:p>
            <a:pPr>
              <a:spcAft>
                <a:spcPts val="600"/>
              </a:spcAft>
            </a:pP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Sabate J. et al “Ripple Cancellation Filter for Magnetic Resonance Imaging Gradient Amplifiers,” APEC,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2004.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Yu,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Huijun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Output Filter Design for Gradient Amplifier and Shimming Amplifier of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MRI. ISMRM 2018, #4428.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683062" y="1615887"/>
            <a:ext cx="3174124" cy="15047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119390" y="1246554"/>
            <a:ext cx="2223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Differential mode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670039" y="2007437"/>
            <a:ext cx="4943892" cy="2217722"/>
            <a:chOff x="2653936" y="3475706"/>
            <a:chExt cx="4943892" cy="2217722"/>
          </a:xfrm>
        </p:grpSpPr>
        <p:sp>
          <p:nvSpPr>
            <p:cNvPr id="7" name="Rounded Rectangle 6"/>
            <p:cNvSpPr/>
            <p:nvPr/>
          </p:nvSpPr>
          <p:spPr>
            <a:xfrm>
              <a:off x="2653936" y="3475706"/>
              <a:ext cx="916578" cy="86760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285920" y="4497120"/>
              <a:ext cx="1311908" cy="119630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86649" y="5009029"/>
              <a:ext cx="1863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Common mode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3299098" y="4395811"/>
              <a:ext cx="367861" cy="69946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4630879" y="5095274"/>
              <a:ext cx="1514854" cy="5944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ounded Rectangle 14"/>
          <p:cNvSpPr/>
          <p:nvPr/>
        </p:nvSpPr>
        <p:spPr>
          <a:xfrm>
            <a:off x="9596582" y="1819181"/>
            <a:ext cx="705441" cy="7895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615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/>
      <p:bldP spid="4" grpId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Load current sensor</a:t>
            </a:r>
          </a:p>
        </p:txBody>
      </p:sp>
      <p:sp>
        <p:nvSpPr>
          <p:cNvPr id="3075" name="TextBox 172"/>
          <p:cNvSpPr txBox="1">
            <a:spLocks noChangeArrowheads="1"/>
          </p:cNvSpPr>
          <p:nvPr/>
        </p:nvSpPr>
        <p:spPr bwMode="auto">
          <a:xfrm>
            <a:off x="402336" y="1170508"/>
            <a:ext cx="5771546" cy="294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Primary bottleneck on performance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Noise, bandwidth, drift,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Use closed loop hall effect sensor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LA 130-P (LEM)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=4, R</a:t>
            </a:r>
            <a:r>
              <a:rPr lang="en-US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=62</a:t>
            </a:r>
            <a:r>
              <a:rPr lang="el-G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Get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250mV/Amp sensitivity</a:t>
            </a:r>
            <a:endParaRPr lang="en-US" sz="2400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Image result for la 130-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57" y="1653948"/>
            <a:ext cx="2789918" cy="278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632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Full GPA setup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9"/>
          <a:stretch/>
        </p:blipFill>
        <p:spPr>
          <a:xfrm>
            <a:off x="894443" y="1254316"/>
            <a:ext cx="10403114" cy="5295567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10384524" y="1858735"/>
            <a:ext cx="1207290" cy="640080"/>
          </a:xfrm>
          <a:prstGeom prst="wedgeRectCallout">
            <a:avLst>
              <a:gd name="adj1" fmla="val -55366"/>
              <a:gd name="adj2" fmla="val 294643"/>
            </a:avLst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coil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273uH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8701207" y="1858735"/>
            <a:ext cx="1389060" cy="640080"/>
          </a:xfrm>
          <a:prstGeom prst="wedgeRectCallout">
            <a:avLst>
              <a:gd name="adj1" fmla="val -95535"/>
              <a:gd name="adj2" fmla="val 390732"/>
            </a:avLst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Ripple filter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9319646" y="5551712"/>
            <a:ext cx="1179511" cy="640080"/>
          </a:xfrm>
          <a:prstGeom prst="wedgeRectCallout">
            <a:avLst>
              <a:gd name="adj1" fmla="val -201839"/>
              <a:gd name="adj2" fmla="val -69090"/>
            </a:avLst>
          </a:prstGeom>
          <a:solidFill>
            <a:schemeClr val="tx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sensor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511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HV safety</a:t>
            </a:r>
          </a:p>
        </p:txBody>
      </p:sp>
      <p:sp>
        <p:nvSpPr>
          <p:cNvPr id="9" name="Oval 8"/>
          <p:cNvSpPr/>
          <p:nvPr/>
        </p:nvSpPr>
        <p:spPr>
          <a:xfrm>
            <a:off x="2346960" y="4372147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/>
          <p:cNvCxnSpPr>
            <a:stCxn id="9" idx="0"/>
          </p:cNvCxnSpPr>
          <p:nvPr/>
        </p:nvCxnSpPr>
        <p:spPr>
          <a:xfrm rot="5400000" flipH="1" flipV="1">
            <a:off x="3997234" y="2904754"/>
            <a:ext cx="91440" cy="2843349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9" idx="4"/>
          </p:cNvCxnSpPr>
          <p:nvPr/>
        </p:nvCxnSpPr>
        <p:spPr>
          <a:xfrm rot="16200000" flipH="1">
            <a:off x="3489987" y="4052081"/>
            <a:ext cx="91389" cy="1828800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67200" y="4280707"/>
            <a:ext cx="2743200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8" idx="2"/>
          </p:cNvCxnSpPr>
          <p:nvPr/>
        </p:nvCxnSpPr>
        <p:spPr>
          <a:xfrm>
            <a:off x="4264154" y="5012176"/>
            <a:ext cx="2743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38663" y="3959327"/>
            <a:ext cx="4419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538663" y="4749298"/>
            <a:ext cx="4419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N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502" y="3724274"/>
            <a:ext cx="596292" cy="64787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0" y="4437867"/>
            <a:ext cx="596292" cy="64787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619726" y="4472299"/>
            <a:ext cx="7272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220V</a:t>
            </a:r>
            <a:endParaRPr lang="en-US" dirty="0"/>
          </a:p>
        </p:txBody>
      </p:sp>
      <p:pic>
        <p:nvPicPr>
          <p:cNvPr id="31" name="Picture 8" descr="Image result for dancing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214" y="3891137"/>
            <a:ext cx="2242078" cy="224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Connector 43"/>
          <p:cNvCxnSpPr/>
          <p:nvPr/>
        </p:nvCxnSpPr>
        <p:spPr>
          <a:xfrm>
            <a:off x="2516532" y="6123209"/>
            <a:ext cx="7315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2895600" y="6123209"/>
            <a:ext cx="457200" cy="456365"/>
            <a:chOff x="3383280" y="4664276"/>
            <a:chExt cx="457200" cy="456365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3383280" y="4937760"/>
              <a:ext cx="45720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474720" y="5029200"/>
              <a:ext cx="27432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566160" y="5120640"/>
              <a:ext cx="9144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3611880" y="4664276"/>
              <a:ext cx="0" cy="2734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7890510" y="6133216"/>
            <a:ext cx="457200" cy="456365"/>
            <a:chOff x="3383280" y="4664276"/>
            <a:chExt cx="457200" cy="456365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3383280" y="4937760"/>
              <a:ext cx="45720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474720" y="5029200"/>
              <a:ext cx="27432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566160" y="5120640"/>
              <a:ext cx="9144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3611880" y="4664276"/>
              <a:ext cx="0" cy="2734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Freeform 44"/>
          <p:cNvSpPr/>
          <p:nvPr/>
        </p:nvSpPr>
        <p:spPr>
          <a:xfrm>
            <a:off x="2871659" y="5008099"/>
            <a:ext cx="406398" cy="1119187"/>
          </a:xfrm>
          <a:custGeom>
            <a:avLst/>
            <a:gdLst>
              <a:gd name="connsiteX0" fmla="*/ 187666 w 406398"/>
              <a:gd name="connsiteY0" fmla="*/ 0 h 1119187"/>
              <a:gd name="connsiteX1" fmla="*/ 6691 w 406398"/>
              <a:gd name="connsiteY1" fmla="*/ 371475 h 1119187"/>
              <a:gd name="connsiteX2" fmla="*/ 397216 w 406398"/>
              <a:gd name="connsiteY2" fmla="*/ 700087 h 1119187"/>
              <a:gd name="connsiteX3" fmla="*/ 244816 w 406398"/>
              <a:gd name="connsiteY3" fmla="*/ 1119187 h 111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398" h="1119187">
                <a:moveTo>
                  <a:pt x="187666" y="0"/>
                </a:moveTo>
                <a:cubicBezTo>
                  <a:pt x="79716" y="127397"/>
                  <a:pt x="-28234" y="254794"/>
                  <a:pt x="6691" y="371475"/>
                </a:cubicBezTo>
                <a:cubicBezTo>
                  <a:pt x="41616" y="488156"/>
                  <a:pt x="357529" y="575468"/>
                  <a:pt x="397216" y="700087"/>
                </a:cubicBezTo>
                <a:cubicBezTo>
                  <a:pt x="436904" y="824706"/>
                  <a:pt x="340860" y="971946"/>
                  <a:pt x="244816" y="111918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172"/>
          <p:cNvSpPr txBox="1">
            <a:spLocks noChangeArrowheads="1"/>
          </p:cNvSpPr>
          <p:nvPr/>
        </p:nvSpPr>
        <p:spPr bwMode="auto">
          <a:xfrm>
            <a:off x="402336" y="1170509"/>
            <a:ext cx="9177093" cy="1826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Shock hazard occurs when the human body becomes part of a return path for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current due to a HV potential (&gt;48V)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Example: bird on a power line is safe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Human standing on conductive earth:  not safe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617206" y="4270318"/>
            <a:ext cx="5558510" cy="1859073"/>
          </a:xfrm>
          <a:custGeom>
            <a:avLst/>
            <a:gdLst>
              <a:gd name="connsiteX0" fmla="*/ 148898 w 4015633"/>
              <a:gd name="connsiteY0" fmla="*/ 36408 h 1873113"/>
              <a:gd name="connsiteX1" fmla="*/ 2844801 w 4015633"/>
              <a:gd name="connsiteY1" fmla="*/ 36408 h 1873113"/>
              <a:gd name="connsiteX2" fmla="*/ 3696139 w 4015633"/>
              <a:gd name="connsiteY2" fmla="*/ 414780 h 1873113"/>
              <a:gd name="connsiteX3" fmla="*/ 3995684 w 4015633"/>
              <a:gd name="connsiteY3" fmla="*/ 1100580 h 1873113"/>
              <a:gd name="connsiteX4" fmla="*/ 3979918 w 4015633"/>
              <a:gd name="connsiteY4" fmla="*/ 1770615 h 1873113"/>
              <a:gd name="connsiteX5" fmla="*/ 3916856 w 4015633"/>
              <a:gd name="connsiteY5" fmla="*/ 1857325 h 1873113"/>
              <a:gd name="connsiteX6" fmla="*/ 3640960 w 4015633"/>
              <a:gd name="connsiteY6" fmla="*/ 1857325 h 1873113"/>
              <a:gd name="connsiteX7" fmla="*/ 251373 w 4015633"/>
              <a:gd name="connsiteY7" fmla="*/ 1873090 h 1873113"/>
              <a:gd name="connsiteX8" fmla="*/ 259256 w 4015633"/>
              <a:gd name="connsiteY8" fmla="*/ 1857325 h 1873113"/>
              <a:gd name="connsiteX9" fmla="*/ 330201 w 4015633"/>
              <a:gd name="connsiteY9" fmla="*/ 1770615 h 1873113"/>
              <a:gd name="connsiteX10" fmla="*/ 416911 w 4015633"/>
              <a:gd name="connsiteY10" fmla="*/ 1565663 h 1873113"/>
              <a:gd name="connsiteX11" fmla="*/ 314435 w 4015633"/>
              <a:gd name="connsiteY11" fmla="*/ 1376477 h 1873113"/>
              <a:gd name="connsiteX12" fmla="*/ 54304 w 4015633"/>
              <a:gd name="connsiteY12" fmla="*/ 1210939 h 1873113"/>
              <a:gd name="connsiteX13" fmla="*/ 14891 w 4015633"/>
              <a:gd name="connsiteY13" fmla="*/ 982339 h 1873113"/>
              <a:gd name="connsiteX14" fmla="*/ 164663 w 4015633"/>
              <a:gd name="connsiteY14" fmla="*/ 777387 h 1873113"/>
              <a:gd name="connsiteX15" fmla="*/ 54304 w 4015633"/>
              <a:gd name="connsiteY15" fmla="*/ 753739 h 1873113"/>
              <a:gd name="connsiteX16" fmla="*/ 7008 w 4015633"/>
              <a:gd name="connsiteY16" fmla="*/ 359601 h 1873113"/>
              <a:gd name="connsiteX17" fmla="*/ 46422 w 4015633"/>
              <a:gd name="connsiteY17" fmla="*/ 83704 h 1873113"/>
              <a:gd name="connsiteX18" fmla="*/ 93718 w 4015633"/>
              <a:gd name="connsiteY18" fmla="*/ 20642 h 1873113"/>
              <a:gd name="connsiteX0" fmla="*/ 1644119 w 5510854"/>
              <a:gd name="connsiteY0" fmla="*/ 36408 h 1873113"/>
              <a:gd name="connsiteX1" fmla="*/ 4340022 w 5510854"/>
              <a:gd name="connsiteY1" fmla="*/ 36408 h 1873113"/>
              <a:gd name="connsiteX2" fmla="*/ 5191360 w 5510854"/>
              <a:gd name="connsiteY2" fmla="*/ 414780 h 1873113"/>
              <a:gd name="connsiteX3" fmla="*/ 5490905 w 5510854"/>
              <a:gd name="connsiteY3" fmla="*/ 1100580 h 1873113"/>
              <a:gd name="connsiteX4" fmla="*/ 5475139 w 5510854"/>
              <a:gd name="connsiteY4" fmla="*/ 1770615 h 1873113"/>
              <a:gd name="connsiteX5" fmla="*/ 5412077 w 5510854"/>
              <a:gd name="connsiteY5" fmla="*/ 1857325 h 1873113"/>
              <a:gd name="connsiteX6" fmla="*/ 5136181 w 5510854"/>
              <a:gd name="connsiteY6" fmla="*/ 1857325 h 1873113"/>
              <a:gd name="connsiteX7" fmla="*/ 1746594 w 5510854"/>
              <a:gd name="connsiteY7" fmla="*/ 1873090 h 1873113"/>
              <a:gd name="connsiteX8" fmla="*/ 1754477 w 5510854"/>
              <a:gd name="connsiteY8" fmla="*/ 1857325 h 1873113"/>
              <a:gd name="connsiteX9" fmla="*/ 1825422 w 5510854"/>
              <a:gd name="connsiteY9" fmla="*/ 1770615 h 1873113"/>
              <a:gd name="connsiteX10" fmla="*/ 1912132 w 5510854"/>
              <a:gd name="connsiteY10" fmla="*/ 1565663 h 1873113"/>
              <a:gd name="connsiteX11" fmla="*/ 1809656 w 5510854"/>
              <a:gd name="connsiteY11" fmla="*/ 1376477 h 1873113"/>
              <a:gd name="connsiteX12" fmla="*/ 1549525 w 5510854"/>
              <a:gd name="connsiteY12" fmla="*/ 1210939 h 1873113"/>
              <a:gd name="connsiteX13" fmla="*/ 1510112 w 5510854"/>
              <a:gd name="connsiteY13" fmla="*/ 982339 h 1873113"/>
              <a:gd name="connsiteX14" fmla="*/ 1659884 w 5510854"/>
              <a:gd name="connsiteY14" fmla="*/ 777387 h 1873113"/>
              <a:gd name="connsiteX15" fmla="*/ 1549525 w 5510854"/>
              <a:gd name="connsiteY15" fmla="*/ 753739 h 1873113"/>
              <a:gd name="connsiteX16" fmla="*/ 0 w 5510854"/>
              <a:gd name="connsiteY16" fmla="*/ 664401 h 1873113"/>
              <a:gd name="connsiteX17" fmla="*/ 1541643 w 5510854"/>
              <a:gd name="connsiteY17" fmla="*/ 83704 h 1873113"/>
              <a:gd name="connsiteX18" fmla="*/ 1588939 w 5510854"/>
              <a:gd name="connsiteY18" fmla="*/ 20642 h 1873113"/>
              <a:gd name="connsiteX0" fmla="*/ 1775759 w 5642494"/>
              <a:gd name="connsiteY0" fmla="*/ 36408 h 1873113"/>
              <a:gd name="connsiteX1" fmla="*/ 4471662 w 5642494"/>
              <a:gd name="connsiteY1" fmla="*/ 36408 h 1873113"/>
              <a:gd name="connsiteX2" fmla="*/ 5323000 w 5642494"/>
              <a:gd name="connsiteY2" fmla="*/ 414780 h 1873113"/>
              <a:gd name="connsiteX3" fmla="*/ 5622545 w 5642494"/>
              <a:gd name="connsiteY3" fmla="*/ 1100580 h 1873113"/>
              <a:gd name="connsiteX4" fmla="*/ 5606779 w 5642494"/>
              <a:gd name="connsiteY4" fmla="*/ 1770615 h 1873113"/>
              <a:gd name="connsiteX5" fmla="*/ 5543717 w 5642494"/>
              <a:gd name="connsiteY5" fmla="*/ 1857325 h 1873113"/>
              <a:gd name="connsiteX6" fmla="*/ 5267821 w 5642494"/>
              <a:gd name="connsiteY6" fmla="*/ 1857325 h 1873113"/>
              <a:gd name="connsiteX7" fmla="*/ 1878234 w 5642494"/>
              <a:gd name="connsiteY7" fmla="*/ 1873090 h 1873113"/>
              <a:gd name="connsiteX8" fmla="*/ 1886117 w 5642494"/>
              <a:gd name="connsiteY8" fmla="*/ 1857325 h 1873113"/>
              <a:gd name="connsiteX9" fmla="*/ 1957062 w 5642494"/>
              <a:gd name="connsiteY9" fmla="*/ 1770615 h 1873113"/>
              <a:gd name="connsiteX10" fmla="*/ 2043772 w 5642494"/>
              <a:gd name="connsiteY10" fmla="*/ 1565663 h 1873113"/>
              <a:gd name="connsiteX11" fmla="*/ 1941296 w 5642494"/>
              <a:gd name="connsiteY11" fmla="*/ 1376477 h 1873113"/>
              <a:gd name="connsiteX12" fmla="*/ 1681165 w 5642494"/>
              <a:gd name="connsiteY12" fmla="*/ 1210939 h 1873113"/>
              <a:gd name="connsiteX13" fmla="*/ 1641752 w 5642494"/>
              <a:gd name="connsiteY13" fmla="*/ 982339 h 1873113"/>
              <a:gd name="connsiteX14" fmla="*/ 1791524 w 5642494"/>
              <a:gd name="connsiteY14" fmla="*/ 777387 h 1873113"/>
              <a:gd name="connsiteX15" fmla="*/ 1681165 w 5642494"/>
              <a:gd name="connsiteY15" fmla="*/ 753739 h 1873113"/>
              <a:gd name="connsiteX16" fmla="*/ 131640 w 5642494"/>
              <a:gd name="connsiteY16" fmla="*/ 664401 h 1873113"/>
              <a:gd name="connsiteX17" fmla="*/ 94854 w 5642494"/>
              <a:gd name="connsiteY17" fmla="*/ 29275 h 1873113"/>
              <a:gd name="connsiteX18" fmla="*/ 1720579 w 5642494"/>
              <a:gd name="connsiteY18" fmla="*/ 20642 h 1873113"/>
              <a:gd name="connsiteX0" fmla="*/ 1761341 w 5628076"/>
              <a:gd name="connsiteY0" fmla="*/ 36408 h 1873113"/>
              <a:gd name="connsiteX1" fmla="*/ 4457244 w 5628076"/>
              <a:gd name="connsiteY1" fmla="*/ 36408 h 1873113"/>
              <a:gd name="connsiteX2" fmla="*/ 5308582 w 5628076"/>
              <a:gd name="connsiteY2" fmla="*/ 414780 h 1873113"/>
              <a:gd name="connsiteX3" fmla="*/ 5608127 w 5628076"/>
              <a:gd name="connsiteY3" fmla="*/ 1100580 h 1873113"/>
              <a:gd name="connsiteX4" fmla="*/ 5592361 w 5628076"/>
              <a:gd name="connsiteY4" fmla="*/ 1770615 h 1873113"/>
              <a:gd name="connsiteX5" fmla="*/ 5529299 w 5628076"/>
              <a:gd name="connsiteY5" fmla="*/ 1857325 h 1873113"/>
              <a:gd name="connsiteX6" fmla="*/ 5253403 w 5628076"/>
              <a:gd name="connsiteY6" fmla="*/ 1857325 h 1873113"/>
              <a:gd name="connsiteX7" fmla="*/ 1863816 w 5628076"/>
              <a:gd name="connsiteY7" fmla="*/ 1873090 h 1873113"/>
              <a:gd name="connsiteX8" fmla="*/ 1871699 w 5628076"/>
              <a:gd name="connsiteY8" fmla="*/ 1857325 h 1873113"/>
              <a:gd name="connsiteX9" fmla="*/ 1942644 w 5628076"/>
              <a:gd name="connsiteY9" fmla="*/ 1770615 h 1873113"/>
              <a:gd name="connsiteX10" fmla="*/ 2029354 w 5628076"/>
              <a:gd name="connsiteY10" fmla="*/ 1565663 h 1873113"/>
              <a:gd name="connsiteX11" fmla="*/ 1926878 w 5628076"/>
              <a:gd name="connsiteY11" fmla="*/ 1376477 h 1873113"/>
              <a:gd name="connsiteX12" fmla="*/ 1666747 w 5628076"/>
              <a:gd name="connsiteY12" fmla="*/ 1210939 h 1873113"/>
              <a:gd name="connsiteX13" fmla="*/ 1627334 w 5628076"/>
              <a:gd name="connsiteY13" fmla="*/ 982339 h 1873113"/>
              <a:gd name="connsiteX14" fmla="*/ 1777106 w 5628076"/>
              <a:gd name="connsiteY14" fmla="*/ 777387 h 1873113"/>
              <a:gd name="connsiteX15" fmla="*/ 1666747 w 5628076"/>
              <a:gd name="connsiteY15" fmla="*/ 753739 h 1873113"/>
              <a:gd name="connsiteX16" fmla="*/ 138993 w 5628076"/>
              <a:gd name="connsiteY16" fmla="*/ 718830 h 1873113"/>
              <a:gd name="connsiteX17" fmla="*/ 80436 w 5628076"/>
              <a:gd name="connsiteY17" fmla="*/ 29275 h 1873113"/>
              <a:gd name="connsiteX18" fmla="*/ 1706161 w 5628076"/>
              <a:gd name="connsiteY18" fmla="*/ 20642 h 1873113"/>
              <a:gd name="connsiteX0" fmla="*/ 1761341 w 5628076"/>
              <a:gd name="connsiteY0" fmla="*/ 36408 h 1873113"/>
              <a:gd name="connsiteX1" fmla="*/ 4457244 w 5628076"/>
              <a:gd name="connsiteY1" fmla="*/ 36408 h 1873113"/>
              <a:gd name="connsiteX2" fmla="*/ 5308582 w 5628076"/>
              <a:gd name="connsiteY2" fmla="*/ 414780 h 1873113"/>
              <a:gd name="connsiteX3" fmla="*/ 5608127 w 5628076"/>
              <a:gd name="connsiteY3" fmla="*/ 1100580 h 1873113"/>
              <a:gd name="connsiteX4" fmla="*/ 5592361 w 5628076"/>
              <a:gd name="connsiteY4" fmla="*/ 1770615 h 1873113"/>
              <a:gd name="connsiteX5" fmla="*/ 5529299 w 5628076"/>
              <a:gd name="connsiteY5" fmla="*/ 1857325 h 1873113"/>
              <a:gd name="connsiteX6" fmla="*/ 5253403 w 5628076"/>
              <a:gd name="connsiteY6" fmla="*/ 1857325 h 1873113"/>
              <a:gd name="connsiteX7" fmla="*/ 1863816 w 5628076"/>
              <a:gd name="connsiteY7" fmla="*/ 1873090 h 1873113"/>
              <a:gd name="connsiteX8" fmla="*/ 1871699 w 5628076"/>
              <a:gd name="connsiteY8" fmla="*/ 1857325 h 1873113"/>
              <a:gd name="connsiteX9" fmla="*/ 1942644 w 5628076"/>
              <a:gd name="connsiteY9" fmla="*/ 1770615 h 1873113"/>
              <a:gd name="connsiteX10" fmla="*/ 2029354 w 5628076"/>
              <a:gd name="connsiteY10" fmla="*/ 1565663 h 1873113"/>
              <a:gd name="connsiteX11" fmla="*/ 1926878 w 5628076"/>
              <a:gd name="connsiteY11" fmla="*/ 1376477 h 1873113"/>
              <a:gd name="connsiteX12" fmla="*/ 1666747 w 5628076"/>
              <a:gd name="connsiteY12" fmla="*/ 1210939 h 1873113"/>
              <a:gd name="connsiteX13" fmla="*/ 1627334 w 5628076"/>
              <a:gd name="connsiteY13" fmla="*/ 982339 h 1873113"/>
              <a:gd name="connsiteX14" fmla="*/ 1777106 w 5628076"/>
              <a:gd name="connsiteY14" fmla="*/ 777387 h 1873113"/>
              <a:gd name="connsiteX15" fmla="*/ 1666747 w 5628076"/>
              <a:gd name="connsiteY15" fmla="*/ 753739 h 1873113"/>
              <a:gd name="connsiteX16" fmla="*/ 138993 w 5628076"/>
              <a:gd name="connsiteY16" fmla="*/ 718830 h 1873113"/>
              <a:gd name="connsiteX17" fmla="*/ 80436 w 5628076"/>
              <a:gd name="connsiteY17" fmla="*/ 72818 h 1873113"/>
              <a:gd name="connsiteX18" fmla="*/ 1706161 w 5628076"/>
              <a:gd name="connsiteY18" fmla="*/ 20642 h 1873113"/>
              <a:gd name="connsiteX0" fmla="*/ 1685983 w 5552718"/>
              <a:gd name="connsiteY0" fmla="*/ 36408 h 1873113"/>
              <a:gd name="connsiteX1" fmla="*/ 4381886 w 5552718"/>
              <a:gd name="connsiteY1" fmla="*/ 36408 h 1873113"/>
              <a:gd name="connsiteX2" fmla="*/ 5233224 w 5552718"/>
              <a:gd name="connsiteY2" fmla="*/ 414780 h 1873113"/>
              <a:gd name="connsiteX3" fmla="*/ 5532769 w 5552718"/>
              <a:gd name="connsiteY3" fmla="*/ 1100580 h 1873113"/>
              <a:gd name="connsiteX4" fmla="*/ 5517003 w 5552718"/>
              <a:gd name="connsiteY4" fmla="*/ 1770615 h 1873113"/>
              <a:gd name="connsiteX5" fmla="*/ 5453941 w 5552718"/>
              <a:gd name="connsiteY5" fmla="*/ 1857325 h 1873113"/>
              <a:gd name="connsiteX6" fmla="*/ 5178045 w 5552718"/>
              <a:gd name="connsiteY6" fmla="*/ 1857325 h 1873113"/>
              <a:gd name="connsiteX7" fmla="*/ 1788458 w 5552718"/>
              <a:gd name="connsiteY7" fmla="*/ 1873090 h 1873113"/>
              <a:gd name="connsiteX8" fmla="*/ 1796341 w 5552718"/>
              <a:gd name="connsiteY8" fmla="*/ 1857325 h 1873113"/>
              <a:gd name="connsiteX9" fmla="*/ 1867286 w 5552718"/>
              <a:gd name="connsiteY9" fmla="*/ 1770615 h 1873113"/>
              <a:gd name="connsiteX10" fmla="*/ 1953996 w 5552718"/>
              <a:gd name="connsiteY10" fmla="*/ 1565663 h 1873113"/>
              <a:gd name="connsiteX11" fmla="*/ 1851520 w 5552718"/>
              <a:gd name="connsiteY11" fmla="*/ 1376477 h 1873113"/>
              <a:gd name="connsiteX12" fmla="*/ 1591389 w 5552718"/>
              <a:gd name="connsiteY12" fmla="*/ 1210939 h 1873113"/>
              <a:gd name="connsiteX13" fmla="*/ 1551976 w 5552718"/>
              <a:gd name="connsiteY13" fmla="*/ 982339 h 1873113"/>
              <a:gd name="connsiteX14" fmla="*/ 1701748 w 5552718"/>
              <a:gd name="connsiteY14" fmla="*/ 777387 h 1873113"/>
              <a:gd name="connsiteX15" fmla="*/ 1591389 w 5552718"/>
              <a:gd name="connsiteY15" fmla="*/ 753739 h 1873113"/>
              <a:gd name="connsiteX16" fmla="*/ 63635 w 5552718"/>
              <a:gd name="connsiteY16" fmla="*/ 718830 h 1873113"/>
              <a:gd name="connsiteX17" fmla="*/ 5078 w 5552718"/>
              <a:gd name="connsiteY17" fmla="*/ 72818 h 1873113"/>
              <a:gd name="connsiteX18" fmla="*/ 1630803 w 5552718"/>
              <a:gd name="connsiteY18" fmla="*/ 20642 h 1873113"/>
              <a:gd name="connsiteX0" fmla="*/ 1690799 w 5557534"/>
              <a:gd name="connsiteY0" fmla="*/ 36408 h 1873113"/>
              <a:gd name="connsiteX1" fmla="*/ 4386702 w 5557534"/>
              <a:gd name="connsiteY1" fmla="*/ 36408 h 1873113"/>
              <a:gd name="connsiteX2" fmla="*/ 5238040 w 5557534"/>
              <a:gd name="connsiteY2" fmla="*/ 414780 h 1873113"/>
              <a:gd name="connsiteX3" fmla="*/ 5537585 w 5557534"/>
              <a:gd name="connsiteY3" fmla="*/ 1100580 h 1873113"/>
              <a:gd name="connsiteX4" fmla="*/ 5521819 w 5557534"/>
              <a:gd name="connsiteY4" fmla="*/ 1770615 h 1873113"/>
              <a:gd name="connsiteX5" fmla="*/ 5458757 w 5557534"/>
              <a:gd name="connsiteY5" fmla="*/ 1857325 h 1873113"/>
              <a:gd name="connsiteX6" fmla="*/ 5182861 w 5557534"/>
              <a:gd name="connsiteY6" fmla="*/ 1857325 h 1873113"/>
              <a:gd name="connsiteX7" fmla="*/ 1793274 w 5557534"/>
              <a:gd name="connsiteY7" fmla="*/ 1873090 h 1873113"/>
              <a:gd name="connsiteX8" fmla="*/ 1801157 w 5557534"/>
              <a:gd name="connsiteY8" fmla="*/ 1857325 h 1873113"/>
              <a:gd name="connsiteX9" fmla="*/ 1872102 w 5557534"/>
              <a:gd name="connsiteY9" fmla="*/ 1770615 h 1873113"/>
              <a:gd name="connsiteX10" fmla="*/ 1958812 w 5557534"/>
              <a:gd name="connsiteY10" fmla="*/ 1565663 h 1873113"/>
              <a:gd name="connsiteX11" fmla="*/ 1856336 w 5557534"/>
              <a:gd name="connsiteY11" fmla="*/ 1376477 h 1873113"/>
              <a:gd name="connsiteX12" fmla="*/ 1596205 w 5557534"/>
              <a:gd name="connsiteY12" fmla="*/ 1210939 h 1873113"/>
              <a:gd name="connsiteX13" fmla="*/ 1556792 w 5557534"/>
              <a:gd name="connsiteY13" fmla="*/ 982339 h 1873113"/>
              <a:gd name="connsiteX14" fmla="*/ 1706564 w 5557534"/>
              <a:gd name="connsiteY14" fmla="*/ 777387 h 1873113"/>
              <a:gd name="connsiteX15" fmla="*/ 1596205 w 5557534"/>
              <a:gd name="connsiteY15" fmla="*/ 753739 h 1873113"/>
              <a:gd name="connsiteX16" fmla="*/ 46680 w 5557534"/>
              <a:gd name="connsiteY16" fmla="*/ 718830 h 1873113"/>
              <a:gd name="connsiteX17" fmla="*/ 9894 w 5557534"/>
              <a:gd name="connsiteY17" fmla="*/ 72818 h 1873113"/>
              <a:gd name="connsiteX18" fmla="*/ 1635619 w 5557534"/>
              <a:gd name="connsiteY18" fmla="*/ 20642 h 1873113"/>
              <a:gd name="connsiteX0" fmla="*/ 1690315 w 5557050"/>
              <a:gd name="connsiteY0" fmla="*/ 36408 h 1873113"/>
              <a:gd name="connsiteX1" fmla="*/ 4386218 w 5557050"/>
              <a:gd name="connsiteY1" fmla="*/ 36408 h 1873113"/>
              <a:gd name="connsiteX2" fmla="*/ 5237556 w 5557050"/>
              <a:gd name="connsiteY2" fmla="*/ 414780 h 1873113"/>
              <a:gd name="connsiteX3" fmla="*/ 5537101 w 5557050"/>
              <a:gd name="connsiteY3" fmla="*/ 1100580 h 1873113"/>
              <a:gd name="connsiteX4" fmla="*/ 5521335 w 5557050"/>
              <a:gd name="connsiteY4" fmla="*/ 1770615 h 1873113"/>
              <a:gd name="connsiteX5" fmla="*/ 5458273 w 5557050"/>
              <a:gd name="connsiteY5" fmla="*/ 1857325 h 1873113"/>
              <a:gd name="connsiteX6" fmla="*/ 5182377 w 5557050"/>
              <a:gd name="connsiteY6" fmla="*/ 1857325 h 1873113"/>
              <a:gd name="connsiteX7" fmla="*/ 1792790 w 5557050"/>
              <a:gd name="connsiteY7" fmla="*/ 1873090 h 1873113"/>
              <a:gd name="connsiteX8" fmla="*/ 1800673 w 5557050"/>
              <a:gd name="connsiteY8" fmla="*/ 1857325 h 1873113"/>
              <a:gd name="connsiteX9" fmla="*/ 1871618 w 5557050"/>
              <a:gd name="connsiteY9" fmla="*/ 1770615 h 1873113"/>
              <a:gd name="connsiteX10" fmla="*/ 1958328 w 5557050"/>
              <a:gd name="connsiteY10" fmla="*/ 1565663 h 1873113"/>
              <a:gd name="connsiteX11" fmla="*/ 1855852 w 5557050"/>
              <a:gd name="connsiteY11" fmla="*/ 1376477 h 1873113"/>
              <a:gd name="connsiteX12" fmla="*/ 1595721 w 5557050"/>
              <a:gd name="connsiteY12" fmla="*/ 1210939 h 1873113"/>
              <a:gd name="connsiteX13" fmla="*/ 1556308 w 5557050"/>
              <a:gd name="connsiteY13" fmla="*/ 982339 h 1873113"/>
              <a:gd name="connsiteX14" fmla="*/ 1706080 w 5557050"/>
              <a:gd name="connsiteY14" fmla="*/ 777387 h 1873113"/>
              <a:gd name="connsiteX15" fmla="*/ 343863 w 5557050"/>
              <a:gd name="connsiteY15" fmla="*/ 753739 h 1873113"/>
              <a:gd name="connsiteX16" fmla="*/ 46196 w 5557050"/>
              <a:gd name="connsiteY16" fmla="*/ 718830 h 1873113"/>
              <a:gd name="connsiteX17" fmla="*/ 9410 w 5557050"/>
              <a:gd name="connsiteY17" fmla="*/ 72818 h 1873113"/>
              <a:gd name="connsiteX18" fmla="*/ 1635135 w 5557050"/>
              <a:gd name="connsiteY18" fmla="*/ 20642 h 1873113"/>
              <a:gd name="connsiteX0" fmla="*/ 1690315 w 5557050"/>
              <a:gd name="connsiteY0" fmla="*/ 36408 h 1873113"/>
              <a:gd name="connsiteX1" fmla="*/ 4386218 w 5557050"/>
              <a:gd name="connsiteY1" fmla="*/ 36408 h 1873113"/>
              <a:gd name="connsiteX2" fmla="*/ 5237556 w 5557050"/>
              <a:gd name="connsiteY2" fmla="*/ 414780 h 1873113"/>
              <a:gd name="connsiteX3" fmla="*/ 5537101 w 5557050"/>
              <a:gd name="connsiteY3" fmla="*/ 1100580 h 1873113"/>
              <a:gd name="connsiteX4" fmla="*/ 5521335 w 5557050"/>
              <a:gd name="connsiteY4" fmla="*/ 1770615 h 1873113"/>
              <a:gd name="connsiteX5" fmla="*/ 5458273 w 5557050"/>
              <a:gd name="connsiteY5" fmla="*/ 1857325 h 1873113"/>
              <a:gd name="connsiteX6" fmla="*/ 5182377 w 5557050"/>
              <a:gd name="connsiteY6" fmla="*/ 1857325 h 1873113"/>
              <a:gd name="connsiteX7" fmla="*/ 1792790 w 5557050"/>
              <a:gd name="connsiteY7" fmla="*/ 1873090 h 1873113"/>
              <a:gd name="connsiteX8" fmla="*/ 1800673 w 5557050"/>
              <a:gd name="connsiteY8" fmla="*/ 1857325 h 1873113"/>
              <a:gd name="connsiteX9" fmla="*/ 1871618 w 5557050"/>
              <a:gd name="connsiteY9" fmla="*/ 1770615 h 1873113"/>
              <a:gd name="connsiteX10" fmla="*/ 1958328 w 5557050"/>
              <a:gd name="connsiteY10" fmla="*/ 1565663 h 1873113"/>
              <a:gd name="connsiteX11" fmla="*/ 1855852 w 5557050"/>
              <a:gd name="connsiteY11" fmla="*/ 1376477 h 1873113"/>
              <a:gd name="connsiteX12" fmla="*/ 1595721 w 5557050"/>
              <a:gd name="connsiteY12" fmla="*/ 1210939 h 1873113"/>
              <a:gd name="connsiteX13" fmla="*/ 1556308 w 5557050"/>
              <a:gd name="connsiteY13" fmla="*/ 982339 h 1873113"/>
              <a:gd name="connsiteX14" fmla="*/ 475995 w 5557050"/>
              <a:gd name="connsiteY14" fmla="*/ 755616 h 1873113"/>
              <a:gd name="connsiteX15" fmla="*/ 343863 w 5557050"/>
              <a:gd name="connsiteY15" fmla="*/ 753739 h 1873113"/>
              <a:gd name="connsiteX16" fmla="*/ 46196 w 5557050"/>
              <a:gd name="connsiteY16" fmla="*/ 718830 h 1873113"/>
              <a:gd name="connsiteX17" fmla="*/ 9410 w 5557050"/>
              <a:gd name="connsiteY17" fmla="*/ 72818 h 1873113"/>
              <a:gd name="connsiteX18" fmla="*/ 1635135 w 5557050"/>
              <a:gd name="connsiteY18" fmla="*/ 20642 h 1873113"/>
              <a:gd name="connsiteX0" fmla="*/ 1690315 w 5557050"/>
              <a:gd name="connsiteY0" fmla="*/ 36408 h 1873113"/>
              <a:gd name="connsiteX1" fmla="*/ 4386218 w 5557050"/>
              <a:gd name="connsiteY1" fmla="*/ 36408 h 1873113"/>
              <a:gd name="connsiteX2" fmla="*/ 5237556 w 5557050"/>
              <a:gd name="connsiteY2" fmla="*/ 414780 h 1873113"/>
              <a:gd name="connsiteX3" fmla="*/ 5537101 w 5557050"/>
              <a:gd name="connsiteY3" fmla="*/ 1100580 h 1873113"/>
              <a:gd name="connsiteX4" fmla="*/ 5521335 w 5557050"/>
              <a:gd name="connsiteY4" fmla="*/ 1770615 h 1873113"/>
              <a:gd name="connsiteX5" fmla="*/ 5458273 w 5557050"/>
              <a:gd name="connsiteY5" fmla="*/ 1857325 h 1873113"/>
              <a:gd name="connsiteX6" fmla="*/ 5182377 w 5557050"/>
              <a:gd name="connsiteY6" fmla="*/ 1857325 h 1873113"/>
              <a:gd name="connsiteX7" fmla="*/ 1792790 w 5557050"/>
              <a:gd name="connsiteY7" fmla="*/ 1873090 h 1873113"/>
              <a:gd name="connsiteX8" fmla="*/ 1800673 w 5557050"/>
              <a:gd name="connsiteY8" fmla="*/ 1857325 h 1873113"/>
              <a:gd name="connsiteX9" fmla="*/ 1871618 w 5557050"/>
              <a:gd name="connsiteY9" fmla="*/ 1770615 h 1873113"/>
              <a:gd name="connsiteX10" fmla="*/ 1958328 w 5557050"/>
              <a:gd name="connsiteY10" fmla="*/ 1565663 h 1873113"/>
              <a:gd name="connsiteX11" fmla="*/ 1855852 w 5557050"/>
              <a:gd name="connsiteY11" fmla="*/ 1376477 h 1873113"/>
              <a:gd name="connsiteX12" fmla="*/ 1595721 w 5557050"/>
              <a:gd name="connsiteY12" fmla="*/ 1210939 h 1873113"/>
              <a:gd name="connsiteX13" fmla="*/ 326222 w 5557050"/>
              <a:gd name="connsiteY13" fmla="*/ 1080310 h 1873113"/>
              <a:gd name="connsiteX14" fmla="*/ 475995 w 5557050"/>
              <a:gd name="connsiteY14" fmla="*/ 755616 h 1873113"/>
              <a:gd name="connsiteX15" fmla="*/ 343863 w 5557050"/>
              <a:gd name="connsiteY15" fmla="*/ 753739 h 1873113"/>
              <a:gd name="connsiteX16" fmla="*/ 46196 w 5557050"/>
              <a:gd name="connsiteY16" fmla="*/ 718830 h 1873113"/>
              <a:gd name="connsiteX17" fmla="*/ 9410 w 5557050"/>
              <a:gd name="connsiteY17" fmla="*/ 72818 h 1873113"/>
              <a:gd name="connsiteX18" fmla="*/ 1635135 w 5557050"/>
              <a:gd name="connsiteY18" fmla="*/ 20642 h 1873113"/>
              <a:gd name="connsiteX0" fmla="*/ 1690315 w 5557050"/>
              <a:gd name="connsiteY0" fmla="*/ 36408 h 1873113"/>
              <a:gd name="connsiteX1" fmla="*/ 4386218 w 5557050"/>
              <a:gd name="connsiteY1" fmla="*/ 36408 h 1873113"/>
              <a:gd name="connsiteX2" fmla="*/ 5237556 w 5557050"/>
              <a:gd name="connsiteY2" fmla="*/ 414780 h 1873113"/>
              <a:gd name="connsiteX3" fmla="*/ 5537101 w 5557050"/>
              <a:gd name="connsiteY3" fmla="*/ 1100580 h 1873113"/>
              <a:gd name="connsiteX4" fmla="*/ 5521335 w 5557050"/>
              <a:gd name="connsiteY4" fmla="*/ 1770615 h 1873113"/>
              <a:gd name="connsiteX5" fmla="*/ 5458273 w 5557050"/>
              <a:gd name="connsiteY5" fmla="*/ 1857325 h 1873113"/>
              <a:gd name="connsiteX6" fmla="*/ 5182377 w 5557050"/>
              <a:gd name="connsiteY6" fmla="*/ 1857325 h 1873113"/>
              <a:gd name="connsiteX7" fmla="*/ 1792790 w 5557050"/>
              <a:gd name="connsiteY7" fmla="*/ 1873090 h 1873113"/>
              <a:gd name="connsiteX8" fmla="*/ 1800673 w 5557050"/>
              <a:gd name="connsiteY8" fmla="*/ 1857325 h 1873113"/>
              <a:gd name="connsiteX9" fmla="*/ 1871618 w 5557050"/>
              <a:gd name="connsiteY9" fmla="*/ 1770615 h 1873113"/>
              <a:gd name="connsiteX10" fmla="*/ 1958328 w 5557050"/>
              <a:gd name="connsiteY10" fmla="*/ 1565663 h 1873113"/>
              <a:gd name="connsiteX11" fmla="*/ 1855852 w 5557050"/>
              <a:gd name="connsiteY11" fmla="*/ 1376477 h 1873113"/>
              <a:gd name="connsiteX12" fmla="*/ 528921 w 5557050"/>
              <a:gd name="connsiteY12" fmla="*/ 1330682 h 1873113"/>
              <a:gd name="connsiteX13" fmla="*/ 326222 w 5557050"/>
              <a:gd name="connsiteY13" fmla="*/ 1080310 h 1873113"/>
              <a:gd name="connsiteX14" fmla="*/ 475995 w 5557050"/>
              <a:gd name="connsiteY14" fmla="*/ 755616 h 1873113"/>
              <a:gd name="connsiteX15" fmla="*/ 343863 w 5557050"/>
              <a:gd name="connsiteY15" fmla="*/ 753739 h 1873113"/>
              <a:gd name="connsiteX16" fmla="*/ 46196 w 5557050"/>
              <a:gd name="connsiteY16" fmla="*/ 718830 h 1873113"/>
              <a:gd name="connsiteX17" fmla="*/ 9410 w 5557050"/>
              <a:gd name="connsiteY17" fmla="*/ 72818 h 1873113"/>
              <a:gd name="connsiteX18" fmla="*/ 1635135 w 5557050"/>
              <a:gd name="connsiteY18" fmla="*/ 20642 h 1873113"/>
              <a:gd name="connsiteX0" fmla="*/ 1690315 w 5557050"/>
              <a:gd name="connsiteY0" fmla="*/ 36408 h 1873113"/>
              <a:gd name="connsiteX1" fmla="*/ 4386218 w 5557050"/>
              <a:gd name="connsiteY1" fmla="*/ 36408 h 1873113"/>
              <a:gd name="connsiteX2" fmla="*/ 5237556 w 5557050"/>
              <a:gd name="connsiteY2" fmla="*/ 414780 h 1873113"/>
              <a:gd name="connsiteX3" fmla="*/ 5537101 w 5557050"/>
              <a:gd name="connsiteY3" fmla="*/ 1100580 h 1873113"/>
              <a:gd name="connsiteX4" fmla="*/ 5521335 w 5557050"/>
              <a:gd name="connsiteY4" fmla="*/ 1770615 h 1873113"/>
              <a:gd name="connsiteX5" fmla="*/ 5458273 w 5557050"/>
              <a:gd name="connsiteY5" fmla="*/ 1857325 h 1873113"/>
              <a:gd name="connsiteX6" fmla="*/ 5182377 w 5557050"/>
              <a:gd name="connsiteY6" fmla="*/ 1857325 h 1873113"/>
              <a:gd name="connsiteX7" fmla="*/ 1792790 w 5557050"/>
              <a:gd name="connsiteY7" fmla="*/ 1873090 h 1873113"/>
              <a:gd name="connsiteX8" fmla="*/ 1800673 w 5557050"/>
              <a:gd name="connsiteY8" fmla="*/ 1857325 h 1873113"/>
              <a:gd name="connsiteX9" fmla="*/ 1871618 w 5557050"/>
              <a:gd name="connsiteY9" fmla="*/ 1770615 h 1873113"/>
              <a:gd name="connsiteX10" fmla="*/ 1958328 w 5557050"/>
              <a:gd name="connsiteY10" fmla="*/ 1565663 h 1873113"/>
              <a:gd name="connsiteX11" fmla="*/ 701966 w 5557050"/>
              <a:gd name="connsiteY11" fmla="*/ 1474449 h 1873113"/>
              <a:gd name="connsiteX12" fmla="*/ 528921 w 5557050"/>
              <a:gd name="connsiteY12" fmla="*/ 1330682 h 1873113"/>
              <a:gd name="connsiteX13" fmla="*/ 326222 w 5557050"/>
              <a:gd name="connsiteY13" fmla="*/ 1080310 h 1873113"/>
              <a:gd name="connsiteX14" fmla="*/ 475995 w 5557050"/>
              <a:gd name="connsiteY14" fmla="*/ 755616 h 1873113"/>
              <a:gd name="connsiteX15" fmla="*/ 343863 w 5557050"/>
              <a:gd name="connsiteY15" fmla="*/ 753739 h 1873113"/>
              <a:gd name="connsiteX16" fmla="*/ 46196 w 5557050"/>
              <a:gd name="connsiteY16" fmla="*/ 718830 h 1873113"/>
              <a:gd name="connsiteX17" fmla="*/ 9410 w 5557050"/>
              <a:gd name="connsiteY17" fmla="*/ 72818 h 1873113"/>
              <a:gd name="connsiteX18" fmla="*/ 1635135 w 5557050"/>
              <a:gd name="connsiteY18" fmla="*/ 20642 h 1873113"/>
              <a:gd name="connsiteX0" fmla="*/ 1690315 w 5557050"/>
              <a:gd name="connsiteY0" fmla="*/ 36408 h 1873113"/>
              <a:gd name="connsiteX1" fmla="*/ 4386218 w 5557050"/>
              <a:gd name="connsiteY1" fmla="*/ 36408 h 1873113"/>
              <a:gd name="connsiteX2" fmla="*/ 5237556 w 5557050"/>
              <a:gd name="connsiteY2" fmla="*/ 414780 h 1873113"/>
              <a:gd name="connsiteX3" fmla="*/ 5537101 w 5557050"/>
              <a:gd name="connsiteY3" fmla="*/ 1100580 h 1873113"/>
              <a:gd name="connsiteX4" fmla="*/ 5521335 w 5557050"/>
              <a:gd name="connsiteY4" fmla="*/ 1770615 h 1873113"/>
              <a:gd name="connsiteX5" fmla="*/ 5458273 w 5557050"/>
              <a:gd name="connsiteY5" fmla="*/ 1857325 h 1873113"/>
              <a:gd name="connsiteX6" fmla="*/ 5182377 w 5557050"/>
              <a:gd name="connsiteY6" fmla="*/ 1857325 h 1873113"/>
              <a:gd name="connsiteX7" fmla="*/ 1792790 w 5557050"/>
              <a:gd name="connsiteY7" fmla="*/ 1873090 h 1873113"/>
              <a:gd name="connsiteX8" fmla="*/ 1800673 w 5557050"/>
              <a:gd name="connsiteY8" fmla="*/ 1857325 h 1873113"/>
              <a:gd name="connsiteX9" fmla="*/ 1871618 w 5557050"/>
              <a:gd name="connsiteY9" fmla="*/ 1770615 h 1873113"/>
              <a:gd name="connsiteX10" fmla="*/ 586728 w 5557050"/>
              <a:gd name="connsiteY10" fmla="*/ 1696291 h 1873113"/>
              <a:gd name="connsiteX11" fmla="*/ 701966 w 5557050"/>
              <a:gd name="connsiteY11" fmla="*/ 1474449 h 1873113"/>
              <a:gd name="connsiteX12" fmla="*/ 528921 w 5557050"/>
              <a:gd name="connsiteY12" fmla="*/ 1330682 h 1873113"/>
              <a:gd name="connsiteX13" fmla="*/ 326222 w 5557050"/>
              <a:gd name="connsiteY13" fmla="*/ 1080310 h 1873113"/>
              <a:gd name="connsiteX14" fmla="*/ 475995 w 5557050"/>
              <a:gd name="connsiteY14" fmla="*/ 755616 h 1873113"/>
              <a:gd name="connsiteX15" fmla="*/ 343863 w 5557050"/>
              <a:gd name="connsiteY15" fmla="*/ 753739 h 1873113"/>
              <a:gd name="connsiteX16" fmla="*/ 46196 w 5557050"/>
              <a:gd name="connsiteY16" fmla="*/ 718830 h 1873113"/>
              <a:gd name="connsiteX17" fmla="*/ 9410 w 5557050"/>
              <a:gd name="connsiteY17" fmla="*/ 72818 h 1873113"/>
              <a:gd name="connsiteX18" fmla="*/ 1635135 w 5557050"/>
              <a:gd name="connsiteY18" fmla="*/ 20642 h 1873113"/>
              <a:gd name="connsiteX0" fmla="*/ 1690315 w 5557050"/>
              <a:gd name="connsiteY0" fmla="*/ 36408 h 1873090"/>
              <a:gd name="connsiteX1" fmla="*/ 4386218 w 5557050"/>
              <a:gd name="connsiteY1" fmla="*/ 36408 h 1873090"/>
              <a:gd name="connsiteX2" fmla="*/ 5237556 w 5557050"/>
              <a:gd name="connsiteY2" fmla="*/ 414780 h 1873090"/>
              <a:gd name="connsiteX3" fmla="*/ 5537101 w 5557050"/>
              <a:gd name="connsiteY3" fmla="*/ 1100580 h 1873090"/>
              <a:gd name="connsiteX4" fmla="*/ 5521335 w 5557050"/>
              <a:gd name="connsiteY4" fmla="*/ 1770615 h 1873090"/>
              <a:gd name="connsiteX5" fmla="*/ 5458273 w 5557050"/>
              <a:gd name="connsiteY5" fmla="*/ 1857325 h 1873090"/>
              <a:gd name="connsiteX6" fmla="*/ 5182377 w 5557050"/>
              <a:gd name="connsiteY6" fmla="*/ 1857325 h 1873090"/>
              <a:gd name="connsiteX7" fmla="*/ 1792790 w 5557050"/>
              <a:gd name="connsiteY7" fmla="*/ 1873090 h 1873090"/>
              <a:gd name="connsiteX8" fmla="*/ 1800673 w 5557050"/>
              <a:gd name="connsiteY8" fmla="*/ 1857325 h 1873090"/>
              <a:gd name="connsiteX9" fmla="*/ 478246 w 5557050"/>
              <a:gd name="connsiteY9" fmla="*/ 1857701 h 1873090"/>
              <a:gd name="connsiteX10" fmla="*/ 586728 w 5557050"/>
              <a:gd name="connsiteY10" fmla="*/ 1696291 h 1873090"/>
              <a:gd name="connsiteX11" fmla="*/ 701966 w 5557050"/>
              <a:gd name="connsiteY11" fmla="*/ 1474449 h 1873090"/>
              <a:gd name="connsiteX12" fmla="*/ 528921 w 5557050"/>
              <a:gd name="connsiteY12" fmla="*/ 1330682 h 1873090"/>
              <a:gd name="connsiteX13" fmla="*/ 326222 w 5557050"/>
              <a:gd name="connsiteY13" fmla="*/ 1080310 h 1873090"/>
              <a:gd name="connsiteX14" fmla="*/ 475995 w 5557050"/>
              <a:gd name="connsiteY14" fmla="*/ 755616 h 1873090"/>
              <a:gd name="connsiteX15" fmla="*/ 343863 w 5557050"/>
              <a:gd name="connsiteY15" fmla="*/ 753739 h 1873090"/>
              <a:gd name="connsiteX16" fmla="*/ 46196 w 5557050"/>
              <a:gd name="connsiteY16" fmla="*/ 718830 h 1873090"/>
              <a:gd name="connsiteX17" fmla="*/ 9410 w 5557050"/>
              <a:gd name="connsiteY17" fmla="*/ 72818 h 1873090"/>
              <a:gd name="connsiteX18" fmla="*/ 1635135 w 5557050"/>
              <a:gd name="connsiteY18" fmla="*/ 20642 h 1873090"/>
              <a:gd name="connsiteX0" fmla="*/ 1690315 w 5557050"/>
              <a:gd name="connsiteY0" fmla="*/ 36408 h 1873090"/>
              <a:gd name="connsiteX1" fmla="*/ 4386218 w 5557050"/>
              <a:gd name="connsiteY1" fmla="*/ 36408 h 1873090"/>
              <a:gd name="connsiteX2" fmla="*/ 5237556 w 5557050"/>
              <a:gd name="connsiteY2" fmla="*/ 414780 h 1873090"/>
              <a:gd name="connsiteX3" fmla="*/ 5537101 w 5557050"/>
              <a:gd name="connsiteY3" fmla="*/ 1100580 h 1873090"/>
              <a:gd name="connsiteX4" fmla="*/ 5521335 w 5557050"/>
              <a:gd name="connsiteY4" fmla="*/ 1770615 h 1873090"/>
              <a:gd name="connsiteX5" fmla="*/ 5458273 w 5557050"/>
              <a:gd name="connsiteY5" fmla="*/ 1857325 h 1873090"/>
              <a:gd name="connsiteX6" fmla="*/ 5182377 w 5557050"/>
              <a:gd name="connsiteY6" fmla="*/ 1857325 h 1873090"/>
              <a:gd name="connsiteX7" fmla="*/ 1792790 w 5557050"/>
              <a:gd name="connsiteY7" fmla="*/ 1873090 h 1873090"/>
              <a:gd name="connsiteX8" fmla="*/ 592358 w 5557050"/>
              <a:gd name="connsiteY8" fmla="*/ 1824668 h 1873090"/>
              <a:gd name="connsiteX9" fmla="*/ 478246 w 5557050"/>
              <a:gd name="connsiteY9" fmla="*/ 1857701 h 1873090"/>
              <a:gd name="connsiteX10" fmla="*/ 586728 w 5557050"/>
              <a:gd name="connsiteY10" fmla="*/ 1696291 h 1873090"/>
              <a:gd name="connsiteX11" fmla="*/ 701966 w 5557050"/>
              <a:gd name="connsiteY11" fmla="*/ 1474449 h 1873090"/>
              <a:gd name="connsiteX12" fmla="*/ 528921 w 5557050"/>
              <a:gd name="connsiteY12" fmla="*/ 1330682 h 1873090"/>
              <a:gd name="connsiteX13" fmla="*/ 326222 w 5557050"/>
              <a:gd name="connsiteY13" fmla="*/ 1080310 h 1873090"/>
              <a:gd name="connsiteX14" fmla="*/ 475995 w 5557050"/>
              <a:gd name="connsiteY14" fmla="*/ 755616 h 1873090"/>
              <a:gd name="connsiteX15" fmla="*/ 343863 w 5557050"/>
              <a:gd name="connsiteY15" fmla="*/ 753739 h 1873090"/>
              <a:gd name="connsiteX16" fmla="*/ 46196 w 5557050"/>
              <a:gd name="connsiteY16" fmla="*/ 718830 h 1873090"/>
              <a:gd name="connsiteX17" fmla="*/ 9410 w 5557050"/>
              <a:gd name="connsiteY17" fmla="*/ 72818 h 1873090"/>
              <a:gd name="connsiteX18" fmla="*/ 1635135 w 5557050"/>
              <a:gd name="connsiteY18" fmla="*/ 20642 h 1873090"/>
              <a:gd name="connsiteX0" fmla="*/ 1690315 w 5557050"/>
              <a:gd name="connsiteY0" fmla="*/ 36408 h 1873090"/>
              <a:gd name="connsiteX1" fmla="*/ 4386218 w 5557050"/>
              <a:gd name="connsiteY1" fmla="*/ 36408 h 1873090"/>
              <a:gd name="connsiteX2" fmla="*/ 5237556 w 5557050"/>
              <a:gd name="connsiteY2" fmla="*/ 414780 h 1873090"/>
              <a:gd name="connsiteX3" fmla="*/ 5537101 w 5557050"/>
              <a:gd name="connsiteY3" fmla="*/ 1100580 h 1873090"/>
              <a:gd name="connsiteX4" fmla="*/ 5521335 w 5557050"/>
              <a:gd name="connsiteY4" fmla="*/ 1770615 h 1873090"/>
              <a:gd name="connsiteX5" fmla="*/ 5458273 w 5557050"/>
              <a:gd name="connsiteY5" fmla="*/ 1857325 h 1873090"/>
              <a:gd name="connsiteX6" fmla="*/ 5182377 w 5557050"/>
              <a:gd name="connsiteY6" fmla="*/ 1857325 h 1873090"/>
              <a:gd name="connsiteX7" fmla="*/ 1792790 w 5557050"/>
              <a:gd name="connsiteY7" fmla="*/ 1873090 h 1873090"/>
              <a:gd name="connsiteX8" fmla="*/ 592358 w 5557050"/>
              <a:gd name="connsiteY8" fmla="*/ 1824668 h 1873090"/>
              <a:gd name="connsiteX9" fmla="*/ 478246 w 5557050"/>
              <a:gd name="connsiteY9" fmla="*/ 1857701 h 1873090"/>
              <a:gd name="connsiteX10" fmla="*/ 586728 w 5557050"/>
              <a:gd name="connsiteY10" fmla="*/ 1696291 h 1873090"/>
              <a:gd name="connsiteX11" fmla="*/ 701966 w 5557050"/>
              <a:gd name="connsiteY11" fmla="*/ 1474449 h 1873090"/>
              <a:gd name="connsiteX12" fmla="*/ 528921 w 5557050"/>
              <a:gd name="connsiteY12" fmla="*/ 1330682 h 1873090"/>
              <a:gd name="connsiteX13" fmla="*/ 250022 w 5557050"/>
              <a:gd name="connsiteY13" fmla="*/ 1123853 h 1873090"/>
              <a:gd name="connsiteX14" fmla="*/ 475995 w 5557050"/>
              <a:gd name="connsiteY14" fmla="*/ 755616 h 1873090"/>
              <a:gd name="connsiteX15" fmla="*/ 343863 w 5557050"/>
              <a:gd name="connsiteY15" fmla="*/ 753739 h 1873090"/>
              <a:gd name="connsiteX16" fmla="*/ 46196 w 5557050"/>
              <a:gd name="connsiteY16" fmla="*/ 718830 h 1873090"/>
              <a:gd name="connsiteX17" fmla="*/ 9410 w 5557050"/>
              <a:gd name="connsiteY17" fmla="*/ 72818 h 1873090"/>
              <a:gd name="connsiteX18" fmla="*/ 1635135 w 5557050"/>
              <a:gd name="connsiteY18" fmla="*/ 20642 h 1873090"/>
              <a:gd name="connsiteX0" fmla="*/ 1690315 w 5557050"/>
              <a:gd name="connsiteY0" fmla="*/ 36408 h 1873090"/>
              <a:gd name="connsiteX1" fmla="*/ 4386218 w 5557050"/>
              <a:gd name="connsiteY1" fmla="*/ 36408 h 1873090"/>
              <a:gd name="connsiteX2" fmla="*/ 5237556 w 5557050"/>
              <a:gd name="connsiteY2" fmla="*/ 414780 h 1873090"/>
              <a:gd name="connsiteX3" fmla="*/ 5537101 w 5557050"/>
              <a:gd name="connsiteY3" fmla="*/ 1100580 h 1873090"/>
              <a:gd name="connsiteX4" fmla="*/ 5521335 w 5557050"/>
              <a:gd name="connsiteY4" fmla="*/ 1770615 h 1873090"/>
              <a:gd name="connsiteX5" fmla="*/ 5458273 w 5557050"/>
              <a:gd name="connsiteY5" fmla="*/ 1857325 h 1873090"/>
              <a:gd name="connsiteX6" fmla="*/ 5182377 w 5557050"/>
              <a:gd name="connsiteY6" fmla="*/ 1857325 h 1873090"/>
              <a:gd name="connsiteX7" fmla="*/ 1792790 w 5557050"/>
              <a:gd name="connsiteY7" fmla="*/ 1873090 h 1873090"/>
              <a:gd name="connsiteX8" fmla="*/ 592358 w 5557050"/>
              <a:gd name="connsiteY8" fmla="*/ 1824668 h 1873090"/>
              <a:gd name="connsiteX9" fmla="*/ 478246 w 5557050"/>
              <a:gd name="connsiteY9" fmla="*/ 1857701 h 1873090"/>
              <a:gd name="connsiteX10" fmla="*/ 586728 w 5557050"/>
              <a:gd name="connsiteY10" fmla="*/ 1696291 h 1873090"/>
              <a:gd name="connsiteX11" fmla="*/ 701966 w 5557050"/>
              <a:gd name="connsiteY11" fmla="*/ 1474449 h 1873090"/>
              <a:gd name="connsiteX12" fmla="*/ 528921 w 5557050"/>
              <a:gd name="connsiteY12" fmla="*/ 1330682 h 1873090"/>
              <a:gd name="connsiteX13" fmla="*/ 250022 w 5557050"/>
              <a:gd name="connsiteY13" fmla="*/ 1123853 h 1873090"/>
              <a:gd name="connsiteX14" fmla="*/ 432452 w 5557050"/>
              <a:gd name="connsiteY14" fmla="*/ 744730 h 1873090"/>
              <a:gd name="connsiteX15" fmla="*/ 343863 w 5557050"/>
              <a:gd name="connsiteY15" fmla="*/ 753739 h 1873090"/>
              <a:gd name="connsiteX16" fmla="*/ 46196 w 5557050"/>
              <a:gd name="connsiteY16" fmla="*/ 718830 h 1873090"/>
              <a:gd name="connsiteX17" fmla="*/ 9410 w 5557050"/>
              <a:gd name="connsiteY17" fmla="*/ 72818 h 1873090"/>
              <a:gd name="connsiteX18" fmla="*/ 1635135 w 5557050"/>
              <a:gd name="connsiteY18" fmla="*/ 20642 h 1873090"/>
              <a:gd name="connsiteX0" fmla="*/ 1690315 w 5557050"/>
              <a:gd name="connsiteY0" fmla="*/ 36408 h 1873090"/>
              <a:gd name="connsiteX1" fmla="*/ 4386218 w 5557050"/>
              <a:gd name="connsiteY1" fmla="*/ 36408 h 1873090"/>
              <a:gd name="connsiteX2" fmla="*/ 5237556 w 5557050"/>
              <a:gd name="connsiteY2" fmla="*/ 414780 h 1873090"/>
              <a:gd name="connsiteX3" fmla="*/ 5537101 w 5557050"/>
              <a:gd name="connsiteY3" fmla="*/ 1100580 h 1873090"/>
              <a:gd name="connsiteX4" fmla="*/ 5521335 w 5557050"/>
              <a:gd name="connsiteY4" fmla="*/ 1770615 h 1873090"/>
              <a:gd name="connsiteX5" fmla="*/ 5458273 w 5557050"/>
              <a:gd name="connsiteY5" fmla="*/ 1857325 h 1873090"/>
              <a:gd name="connsiteX6" fmla="*/ 5182377 w 5557050"/>
              <a:gd name="connsiteY6" fmla="*/ 1857325 h 1873090"/>
              <a:gd name="connsiteX7" fmla="*/ 1792790 w 5557050"/>
              <a:gd name="connsiteY7" fmla="*/ 1873090 h 1873090"/>
              <a:gd name="connsiteX8" fmla="*/ 592358 w 5557050"/>
              <a:gd name="connsiteY8" fmla="*/ 1824668 h 1873090"/>
              <a:gd name="connsiteX9" fmla="*/ 478246 w 5557050"/>
              <a:gd name="connsiteY9" fmla="*/ 1857701 h 1873090"/>
              <a:gd name="connsiteX10" fmla="*/ 586728 w 5557050"/>
              <a:gd name="connsiteY10" fmla="*/ 1696291 h 1873090"/>
              <a:gd name="connsiteX11" fmla="*/ 647537 w 5557050"/>
              <a:gd name="connsiteY11" fmla="*/ 1485335 h 1873090"/>
              <a:gd name="connsiteX12" fmla="*/ 528921 w 5557050"/>
              <a:gd name="connsiteY12" fmla="*/ 1330682 h 1873090"/>
              <a:gd name="connsiteX13" fmla="*/ 250022 w 5557050"/>
              <a:gd name="connsiteY13" fmla="*/ 1123853 h 1873090"/>
              <a:gd name="connsiteX14" fmla="*/ 432452 w 5557050"/>
              <a:gd name="connsiteY14" fmla="*/ 744730 h 1873090"/>
              <a:gd name="connsiteX15" fmla="*/ 343863 w 5557050"/>
              <a:gd name="connsiteY15" fmla="*/ 753739 h 1873090"/>
              <a:gd name="connsiteX16" fmla="*/ 46196 w 5557050"/>
              <a:gd name="connsiteY16" fmla="*/ 718830 h 1873090"/>
              <a:gd name="connsiteX17" fmla="*/ 9410 w 5557050"/>
              <a:gd name="connsiteY17" fmla="*/ 72818 h 1873090"/>
              <a:gd name="connsiteX18" fmla="*/ 1635135 w 5557050"/>
              <a:gd name="connsiteY18" fmla="*/ 20642 h 1873090"/>
              <a:gd name="connsiteX0" fmla="*/ 1690315 w 5557050"/>
              <a:gd name="connsiteY0" fmla="*/ 36408 h 1873090"/>
              <a:gd name="connsiteX1" fmla="*/ 4386218 w 5557050"/>
              <a:gd name="connsiteY1" fmla="*/ 36408 h 1873090"/>
              <a:gd name="connsiteX2" fmla="*/ 5237556 w 5557050"/>
              <a:gd name="connsiteY2" fmla="*/ 414780 h 1873090"/>
              <a:gd name="connsiteX3" fmla="*/ 5537101 w 5557050"/>
              <a:gd name="connsiteY3" fmla="*/ 1100580 h 1873090"/>
              <a:gd name="connsiteX4" fmla="*/ 5521335 w 5557050"/>
              <a:gd name="connsiteY4" fmla="*/ 1770615 h 1873090"/>
              <a:gd name="connsiteX5" fmla="*/ 5458273 w 5557050"/>
              <a:gd name="connsiteY5" fmla="*/ 1857325 h 1873090"/>
              <a:gd name="connsiteX6" fmla="*/ 5182377 w 5557050"/>
              <a:gd name="connsiteY6" fmla="*/ 1857325 h 1873090"/>
              <a:gd name="connsiteX7" fmla="*/ 1792790 w 5557050"/>
              <a:gd name="connsiteY7" fmla="*/ 1873090 h 1873090"/>
              <a:gd name="connsiteX8" fmla="*/ 592358 w 5557050"/>
              <a:gd name="connsiteY8" fmla="*/ 1824668 h 1873090"/>
              <a:gd name="connsiteX9" fmla="*/ 478246 w 5557050"/>
              <a:gd name="connsiteY9" fmla="*/ 1857701 h 1873090"/>
              <a:gd name="connsiteX10" fmla="*/ 619385 w 5557050"/>
              <a:gd name="connsiteY10" fmla="*/ 1707176 h 1873090"/>
              <a:gd name="connsiteX11" fmla="*/ 647537 w 5557050"/>
              <a:gd name="connsiteY11" fmla="*/ 1485335 h 1873090"/>
              <a:gd name="connsiteX12" fmla="*/ 528921 w 5557050"/>
              <a:gd name="connsiteY12" fmla="*/ 1330682 h 1873090"/>
              <a:gd name="connsiteX13" fmla="*/ 250022 w 5557050"/>
              <a:gd name="connsiteY13" fmla="*/ 1123853 h 1873090"/>
              <a:gd name="connsiteX14" fmla="*/ 432452 w 5557050"/>
              <a:gd name="connsiteY14" fmla="*/ 744730 h 1873090"/>
              <a:gd name="connsiteX15" fmla="*/ 343863 w 5557050"/>
              <a:gd name="connsiteY15" fmla="*/ 753739 h 1873090"/>
              <a:gd name="connsiteX16" fmla="*/ 46196 w 5557050"/>
              <a:gd name="connsiteY16" fmla="*/ 718830 h 1873090"/>
              <a:gd name="connsiteX17" fmla="*/ 9410 w 5557050"/>
              <a:gd name="connsiteY17" fmla="*/ 72818 h 1873090"/>
              <a:gd name="connsiteX18" fmla="*/ 1635135 w 5557050"/>
              <a:gd name="connsiteY18" fmla="*/ 20642 h 1873090"/>
              <a:gd name="connsiteX0" fmla="*/ 1690315 w 5557050"/>
              <a:gd name="connsiteY0" fmla="*/ 36408 h 1873090"/>
              <a:gd name="connsiteX1" fmla="*/ 4386218 w 5557050"/>
              <a:gd name="connsiteY1" fmla="*/ 36408 h 1873090"/>
              <a:gd name="connsiteX2" fmla="*/ 5237556 w 5557050"/>
              <a:gd name="connsiteY2" fmla="*/ 414780 h 1873090"/>
              <a:gd name="connsiteX3" fmla="*/ 5537101 w 5557050"/>
              <a:gd name="connsiteY3" fmla="*/ 1100580 h 1873090"/>
              <a:gd name="connsiteX4" fmla="*/ 5521335 w 5557050"/>
              <a:gd name="connsiteY4" fmla="*/ 1770615 h 1873090"/>
              <a:gd name="connsiteX5" fmla="*/ 5458273 w 5557050"/>
              <a:gd name="connsiteY5" fmla="*/ 1857325 h 1873090"/>
              <a:gd name="connsiteX6" fmla="*/ 5182377 w 5557050"/>
              <a:gd name="connsiteY6" fmla="*/ 1857325 h 1873090"/>
              <a:gd name="connsiteX7" fmla="*/ 1792790 w 5557050"/>
              <a:gd name="connsiteY7" fmla="*/ 1873090 h 1873090"/>
              <a:gd name="connsiteX8" fmla="*/ 592358 w 5557050"/>
              <a:gd name="connsiteY8" fmla="*/ 1824668 h 1873090"/>
              <a:gd name="connsiteX9" fmla="*/ 478246 w 5557050"/>
              <a:gd name="connsiteY9" fmla="*/ 1857701 h 1873090"/>
              <a:gd name="connsiteX10" fmla="*/ 619385 w 5557050"/>
              <a:gd name="connsiteY10" fmla="*/ 1707176 h 1873090"/>
              <a:gd name="connsiteX11" fmla="*/ 647537 w 5557050"/>
              <a:gd name="connsiteY11" fmla="*/ 1485335 h 1873090"/>
              <a:gd name="connsiteX12" fmla="*/ 528921 w 5557050"/>
              <a:gd name="connsiteY12" fmla="*/ 1330682 h 1873090"/>
              <a:gd name="connsiteX13" fmla="*/ 250022 w 5557050"/>
              <a:gd name="connsiteY13" fmla="*/ 1123853 h 1873090"/>
              <a:gd name="connsiteX14" fmla="*/ 432452 w 5557050"/>
              <a:gd name="connsiteY14" fmla="*/ 744730 h 1873090"/>
              <a:gd name="connsiteX15" fmla="*/ 343863 w 5557050"/>
              <a:gd name="connsiteY15" fmla="*/ 753739 h 1873090"/>
              <a:gd name="connsiteX16" fmla="*/ 46196 w 5557050"/>
              <a:gd name="connsiteY16" fmla="*/ 718830 h 1873090"/>
              <a:gd name="connsiteX17" fmla="*/ 9410 w 5557050"/>
              <a:gd name="connsiteY17" fmla="*/ 72818 h 1873090"/>
              <a:gd name="connsiteX18" fmla="*/ 1635135 w 5557050"/>
              <a:gd name="connsiteY18" fmla="*/ 20642 h 1873090"/>
              <a:gd name="connsiteX0" fmla="*/ 1690315 w 5557050"/>
              <a:gd name="connsiteY0" fmla="*/ 36408 h 1873090"/>
              <a:gd name="connsiteX1" fmla="*/ 4386218 w 5557050"/>
              <a:gd name="connsiteY1" fmla="*/ 36408 h 1873090"/>
              <a:gd name="connsiteX2" fmla="*/ 5237556 w 5557050"/>
              <a:gd name="connsiteY2" fmla="*/ 414780 h 1873090"/>
              <a:gd name="connsiteX3" fmla="*/ 5537101 w 5557050"/>
              <a:gd name="connsiteY3" fmla="*/ 1100580 h 1873090"/>
              <a:gd name="connsiteX4" fmla="*/ 5521335 w 5557050"/>
              <a:gd name="connsiteY4" fmla="*/ 1770615 h 1873090"/>
              <a:gd name="connsiteX5" fmla="*/ 5458273 w 5557050"/>
              <a:gd name="connsiteY5" fmla="*/ 1857325 h 1873090"/>
              <a:gd name="connsiteX6" fmla="*/ 5182377 w 5557050"/>
              <a:gd name="connsiteY6" fmla="*/ 1857325 h 1873090"/>
              <a:gd name="connsiteX7" fmla="*/ 1792790 w 5557050"/>
              <a:gd name="connsiteY7" fmla="*/ 1873090 h 1873090"/>
              <a:gd name="connsiteX8" fmla="*/ 592358 w 5557050"/>
              <a:gd name="connsiteY8" fmla="*/ 1824668 h 1873090"/>
              <a:gd name="connsiteX9" fmla="*/ 478246 w 5557050"/>
              <a:gd name="connsiteY9" fmla="*/ 1857701 h 1873090"/>
              <a:gd name="connsiteX10" fmla="*/ 619385 w 5557050"/>
              <a:gd name="connsiteY10" fmla="*/ 1707176 h 1873090"/>
              <a:gd name="connsiteX11" fmla="*/ 647537 w 5557050"/>
              <a:gd name="connsiteY11" fmla="*/ 1485335 h 1873090"/>
              <a:gd name="connsiteX12" fmla="*/ 528921 w 5557050"/>
              <a:gd name="connsiteY12" fmla="*/ 1330682 h 1873090"/>
              <a:gd name="connsiteX13" fmla="*/ 250022 w 5557050"/>
              <a:gd name="connsiteY13" fmla="*/ 1123853 h 1873090"/>
              <a:gd name="connsiteX14" fmla="*/ 432452 w 5557050"/>
              <a:gd name="connsiteY14" fmla="*/ 744730 h 1873090"/>
              <a:gd name="connsiteX15" fmla="*/ 343863 w 5557050"/>
              <a:gd name="connsiteY15" fmla="*/ 753739 h 1873090"/>
              <a:gd name="connsiteX16" fmla="*/ 46196 w 5557050"/>
              <a:gd name="connsiteY16" fmla="*/ 718830 h 1873090"/>
              <a:gd name="connsiteX17" fmla="*/ 9410 w 5557050"/>
              <a:gd name="connsiteY17" fmla="*/ 72818 h 1873090"/>
              <a:gd name="connsiteX18" fmla="*/ 1635135 w 5557050"/>
              <a:gd name="connsiteY18" fmla="*/ 20642 h 1873090"/>
              <a:gd name="connsiteX0" fmla="*/ 1699884 w 5566619"/>
              <a:gd name="connsiteY0" fmla="*/ 36408 h 1873090"/>
              <a:gd name="connsiteX1" fmla="*/ 4395787 w 5566619"/>
              <a:gd name="connsiteY1" fmla="*/ 36408 h 1873090"/>
              <a:gd name="connsiteX2" fmla="*/ 5247125 w 5566619"/>
              <a:gd name="connsiteY2" fmla="*/ 414780 h 1873090"/>
              <a:gd name="connsiteX3" fmla="*/ 5546670 w 5566619"/>
              <a:gd name="connsiteY3" fmla="*/ 1100580 h 1873090"/>
              <a:gd name="connsiteX4" fmla="*/ 5530904 w 5566619"/>
              <a:gd name="connsiteY4" fmla="*/ 1770615 h 1873090"/>
              <a:gd name="connsiteX5" fmla="*/ 5467842 w 5566619"/>
              <a:gd name="connsiteY5" fmla="*/ 1857325 h 1873090"/>
              <a:gd name="connsiteX6" fmla="*/ 5191946 w 5566619"/>
              <a:gd name="connsiteY6" fmla="*/ 1857325 h 1873090"/>
              <a:gd name="connsiteX7" fmla="*/ 1802359 w 5566619"/>
              <a:gd name="connsiteY7" fmla="*/ 1873090 h 1873090"/>
              <a:gd name="connsiteX8" fmla="*/ 601927 w 5566619"/>
              <a:gd name="connsiteY8" fmla="*/ 1824668 h 1873090"/>
              <a:gd name="connsiteX9" fmla="*/ 487815 w 5566619"/>
              <a:gd name="connsiteY9" fmla="*/ 1857701 h 1873090"/>
              <a:gd name="connsiteX10" fmla="*/ 628954 w 5566619"/>
              <a:gd name="connsiteY10" fmla="*/ 1707176 h 1873090"/>
              <a:gd name="connsiteX11" fmla="*/ 657106 w 5566619"/>
              <a:gd name="connsiteY11" fmla="*/ 1485335 h 1873090"/>
              <a:gd name="connsiteX12" fmla="*/ 538490 w 5566619"/>
              <a:gd name="connsiteY12" fmla="*/ 1330682 h 1873090"/>
              <a:gd name="connsiteX13" fmla="*/ 259591 w 5566619"/>
              <a:gd name="connsiteY13" fmla="*/ 1123853 h 1873090"/>
              <a:gd name="connsiteX14" fmla="*/ 442021 w 5566619"/>
              <a:gd name="connsiteY14" fmla="*/ 744730 h 1873090"/>
              <a:gd name="connsiteX15" fmla="*/ 353432 w 5566619"/>
              <a:gd name="connsiteY15" fmla="*/ 753739 h 1873090"/>
              <a:gd name="connsiteX16" fmla="*/ 33993 w 5566619"/>
              <a:gd name="connsiteY16" fmla="*/ 718830 h 1873090"/>
              <a:gd name="connsiteX17" fmla="*/ 18979 w 5566619"/>
              <a:gd name="connsiteY17" fmla="*/ 72818 h 1873090"/>
              <a:gd name="connsiteX18" fmla="*/ 1644704 w 5566619"/>
              <a:gd name="connsiteY18" fmla="*/ 20642 h 1873090"/>
              <a:gd name="connsiteX0" fmla="*/ 1691775 w 5558510"/>
              <a:gd name="connsiteY0" fmla="*/ 36408 h 1873090"/>
              <a:gd name="connsiteX1" fmla="*/ 4387678 w 5558510"/>
              <a:gd name="connsiteY1" fmla="*/ 36408 h 1873090"/>
              <a:gd name="connsiteX2" fmla="*/ 5239016 w 5558510"/>
              <a:gd name="connsiteY2" fmla="*/ 414780 h 1873090"/>
              <a:gd name="connsiteX3" fmla="*/ 5538561 w 5558510"/>
              <a:gd name="connsiteY3" fmla="*/ 1100580 h 1873090"/>
              <a:gd name="connsiteX4" fmla="*/ 5522795 w 5558510"/>
              <a:gd name="connsiteY4" fmla="*/ 1770615 h 1873090"/>
              <a:gd name="connsiteX5" fmla="*/ 5459733 w 5558510"/>
              <a:gd name="connsiteY5" fmla="*/ 1857325 h 1873090"/>
              <a:gd name="connsiteX6" fmla="*/ 5183837 w 5558510"/>
              <a:gd name="connsiteY6" fmla="*/ 1857325 h 1873090"/>
              <a:gd name="connsiteX7" fmla="*/ 1794250 w 5558510"/>
              <a:gd name="connsiteY7" fmla="*/ 1873090 h 1873090"/>
              <a:gd name="connsiteX8" fmla="*/ 593818 w 5558510"/>
              <a:gd name="connsiteY8" fmla="*/ 1824668 h 1873090"/>
              <a:gd name="connsiteX9" fmla="*/ 479706 w 5558510"/>
              <a:gd name="connsiteY9" fmla="*/ 1857701 h 1873090"/>
              <a:gd name="connsiteX10" fmla="*/ 620845 w 5558510"/>
              <a:gd name="connsiteY10" fmla="*/ 1707176 h 1873090"/>
              <a:gd name="connsiteX11" fmla="*/ 648997 w 5558510"/>
              <a:gd name="connsiteY11" fmla="*/ 1485335 h 1873090"/>
              <a:gd name="connsiteX12" fmla="*/ 530381 w 5558510"/>
              <a:gd name="connsiteY12" fmla="*/ 1330682 h 1873090"/>
              <a:gd name="connsiteX13" fmla="*/ 251482 w 5558510"/>
              <a:gd name="connsiteY13" fmla="*/ 1123853 h 1873090"/>
              <a:gd name="connsiteX14" fmla="*/ 433912 w 5558510"/>
              <a:gd name="connsiteY14" fmla="*/ 744730 h 1873090"/>
              <a:gd name="connsiteX15" fmla="*/ 345323 w 5558510"/>
              <a:gd name="connsiteY15" fmla="*/ 753739 h 1873090"/>
              <a:gd name="connsiteX16" fmla="*/ 25884 w 5558510"/>
              <a:gd name="connsiteY16" fmla="*/ 718830 h 1873090"/>
              <a:gd name="connsiteX17" fmla="*/ 10870 w 5558510"/>
              <a:gd name="connsiteY17" fmla="*/ 72818 h 1873090"/>
              <a:gd name="connsiteX18" fmla="*/ 1636595 w 5558510"/>
              <a:gd name="connsiteY18" fmla="*/ 20642 h 1873090"/>
              <a:gd name="connsiteX0" fmla="*/ 1691775 w 5558510"/>
              <a:gd name="connsiteY0" fmla="*/ 36408 h 1877289"/>
              <a:gd name="connsiteX1" fmla="*/ 4387678 w 5558510"/>
              <a:gd name="connsiteY1" fmla="*/ 36408 h 1877289"/>
              <a:gd name="connsiteX2" fmla="*/ 5239016 w 5558510"/>
              <a:gd name="connsiteY2" fmla="*/ 414780 h 1877289"/>
              <a:gd name="connsiteX3" fmla="*/ 5538561 w 5558510"/>
              <a:gd name="connsiteY3" fmla="*/ 1100580 h 1877289"/>
              <a:gd name="connsiteX4" fmla="*/ 5522795 w 5558510"/>
              <a:gd name="connsiteY4" fmla="*/ 1770615 h 1877289"/>
              <a:gd name="connsiteX5" fmla="*/ 5459733 w 5558510"/>
              <a:gd name="connsiteY5" fmla="*/ 1857325 h 1877289"/>
              <a:gd name="connsiteX6" fmla="*/ 5183837 w 5558510"/>
              <a:gd name="connsiteY6" fmla="*/ 1857325 h 1877289"/>
              <a:gd name="connsiteX7" fmla="*/ 1794250 w 5558510"/>
              <a:gd name="connsiteY7" fmla="*/ 1873090 h 1877289"/>
              <a:gd name="connsiteX8" fmla="*/ 617630 w 5558510"/>
              <a:gd name="connsiteY8" fmla="*/ 1877055 h 1877289"/>
              <a:gd name="connsiteX9" fmla="*/ 479706 w 5558510"/>
              <a:gd name="connsiteY9" fmla="*/ 1857701 h 1877289"/>
              <a:gd name="connsiteX10" fmla="*/ 620845 w 5558510"/>
              <a:gd name="connsiteY10" fmla="*/ 1707176 h 1877289"/>
              <a:gd name="connsiteX11" fmla="*/ 648997 w 5558510"/>
              <a:gd name="connsiteY11" fmla="*/ 1485335 h 1877289"/>
              <a:gd name="connsiteX12" fmla="*/ 530381 w 5558510"/>
              <a:gd name="connsiteY12" fmla="*/ 1330682 h 1877289"/>
              <a:gd name="connsiteX13" fmla="*/ 251482 w 5558510"/>
              <a:gd name="connsiteY13" fmla="*/ 1123853 h 1877289"/>
              <a:gd name="connsiteX14" fmla="*/ 433912 w 5558510"/>
              <a:gd name="connsiteY14" fmla="*/ 744730 h 1877289"/>
              <a:gd name="connsiteX15" fmla="*/ 345323 w 5558510"/>
              <a:gd name="connsiteY15" fmla="*/ 753739 h 1877289"/>
              <a:gd name="connsiteX16" fmla="*/ 25884 w 5558510"/>
              <a:gd name="connsiteY16" fmla="*/ 718830 h 1877289"/>
              <a:gd name="connsiteX17" fmla="*/ 10870 w 5558510"/>
              <a:gd name="connsiteY17" fmla="*/ 72818 h 1877289"/>
              <a:gd name="connsiteX18" fmla="*/ 1636595 w 5558510"/>
              <a:gd name="connsiteY18" fmla="*/ 20642 h 1877289"/>
              <a:gd name="connsiteX0" fmla="*/ 1691775 w 5558510"/>
              <a:gd name="connsiteY0" fmla="*/ 36408 h 1877289"/>
              <a:gd name="connsiteX1" fmla="*/ 4387678 w 5558510"/>
              <a:gd name="connsiteY1" fmla="*/ 36408 h 1877289"/>
              <a:gd name="connsiteX2" fmla="*/ 5239016 w 5558510"/>
              <a:gd name="connsiteY2" fmla="*/ 414780 h 1877289"/>
              <a:gd name="connsiteX3" fmla="*/ 5538561 w 5558510"/>
              <a:gd name="connsiteY3" fmla="*/ 1100580 h 1877289"/>
              <a:gd name="connsiteX4" fmla="*/ 5522795 w 5558510"/>
              <a:gd name="connsiteY4" fmla="*/ 1770615 h 1877289"/>
              <a:gd name="connsiteX5" fmla="*/ 5459733 w 5558510"/>
              <a:gd name="connsiteY5" fmla="*/ 1857325 h 1877289"/>
              <a:gd name="connsiteX6" fmla="*/ 5183837 w 5558510"/>
              <a:gd name="connsiteY6" fmla="*/ 1857325 h 1877289"/>
              <a:gd name="connsiteX7" fmla="*/ 1794250 w 5558510"/>
              <a:gd name="connsiteY7" fmla="*/ 1873090 h 1877289"/>
              <a:gd name="connsiteX8" fmla="*/ 617630 w 5558510"/>
              <a:gd name="connsiteY8" fmla="*/ 1877055 h 1877289"/>
              <a:gd name="connsiteX9" fmla="*/ 479706 w 5558510"/>
              <a:gd name="connsiteY9" fmla="*/ 1857701 h 1877289"/>
              <a:gd name="connsiteX10" fmla="*/ 620845 w 5558510"/>
              <a:gd name="connsiteY10" fmla="*/ 1707176 h 1877289"/>
              <a:gd name="connsiteX11" fmla="*/ 648997 w 5558510"/>
              <a:gd name="connsiteY11" fmla="*/ 1485335 h 1877289"/>
              <a:gd name="connsiteX12" fmla="*/ 530381 w 5558510"/>
              <a:gd name="connsiteY12" fmla="*/ 1330682 h 1877289"/>
              <a:gd name="connsiteX13" fmla="*/ 251482 w 5558510"/>
              <a:gd name="connsiteY13" fmla="*/ 1123853 h 1877289"/>
              <a:gd name="connsiteX14" fmla="*/ 433912 w 5558510"/>
              <a:gd name="connsiteY14" fmla="*/ 744730 h 1877289"/>
              <a:gd name="connsiteX15" fmla="*/ 345323 w 5558510"/>
              <a:gd name="connsiteY15" fmla="*/ 753739 h 1877289"/>
              <a:gd name="connsiteX16" fmla="*/ 25884 w 5558510"/>
              <a:gd name="connsiteY16" fmla="*/ 718830 h 1877289"/>
              <a:gd name="connsiteX17" fmla="*/ 10870 w 5558510"/>
              <a:gd name="connsiteY17" fmla="*/ 72818 h 1877289"/>
              <a:gd name="connsiteX18" fmla="*/ 1636595 w 5558510"/>
              <a:gd name="connsiteY18" fmla="*/ 20642 h 1877289"/>
              <a:gd name="connsiteX0" fmla="*/ 1691775 w 5558510"/>
              <a:gd name="connsiteY0" fmla="*/ 36408 h 1877289"/>
              <a:gd name="connsiteX1" fmla="*/ 4387678 w 5558510"/>
              <a:gd name="connsiteY1" fmla="*/ 36408 h 1877289"/>
              <a:gd name="connsiteX2" fmla="*/ 5239016 w 5558510"/>
              <a:gd name="connsiteY2" fmla="*/ 414780 h 1877289"/>
              <a:gd name="connsiteX3" fmla="*/ 5538561 w 5558510"/>
              <a:gd name="connsiteY3" fmla="*/ 1100580 h 1877289"/>
              <a:gd name="connsiteX4" fmla="*/ 5522795 w 5558510"/>
              <a:gd name="connsiteY4" fmla="*/ 1770615 h 1877289"/>
              <a:gd name="connsiteX5" fmla="*/ 5459733 w 5558510"/>
              <a:gd name="connsiteY5" fmla="*/ 1857325 h 1877289"/>
              <a:gd name="connsiteX6" fmla="*/ 5183837 w 5558510"/>
              <a:gd name="connsiteY6" fmla="*/ 1857325 h 1877289"/>
              <a:gd name="connsiteX7" fmla="*/ 1794250 w 5558510"/>
              <a:gd name="connsiteY7" fmla="*/ 1873090 h 1877289"/>
              <a:gd name="connsiteX8" fmla="*/ 617630 w 5558510"/>
              <a:gd name="connsiteY8" fmla="*/ 1877055 h 1877289"/>
              <a:gd name="connsiteX9" fmla="*/ 479706 w 5558510"/>
              <a:gd name="connsiteY9" fmla="*/ 1857701 h 1877289"/>
              <a:gd name="connsiteX10" fmla="*/ 620845 w 5558510"/>
              <a:gd name="connsiteY10" fmla="*/ 1707176 h 1877289"/>
              <a:gd name="connsiteX11" fmla="*/ 648997 w 5558510"/>
              <a:gd name="connsiteY11" fmla="*/ 1485335 h 1877289"/>
              <a:gd name="connsiteX12" fmla="*/ 530381 w 5558510"/>
              <a:gd name="connsiteY12" fmla="*/ 1330682 h 1877289"/>
              <a:gd name="connsiteX13" fmla="*/ 251482 w 5558510"/>
              <a:gd name="connsiteY13" fmla="*/ 1123853 h 1877289"/>
              <a:gd name="connsiteX14" fmla="*/ 433912 w 5558510"/>
              <a:gd name="connsiteY14" fmla="*/ 744730 h 1877289"/>
              <a:gd name="connsiteX15" fmla="*/ 345323 w 5558510"/>
              <a:gd name="connsiteY15" fmla="*/ 753739 h 1877289"/>
              <a:gd name="connsiteX16" fmla="*/ 25884 w 5558510"/>
              <a:gd name="connsiteY16" fmla="*/ 718830 h 1877289"/>
              <a:gd name="connsiteX17" fmla="*/ 10870 w 5558510"/>
              <a:gd name="connsiteY17" fmla="*/ 72818 h 1877289"/>
              <a:gd name="connsiteX18" fmla="*/ 1636595 w 5558510"/>
              <a:gd name="connsiteY18" fmla="*/ 20642 h 1877289"/>
              <a:gd name="connsiteX0" fmla="*/ 1691775 w 5558510"/>
              <a:gd name="connsiteY0" fmla="*/ 36408 h 1877289"/>
              <a:gd name="connsiteX1" fmla="*/ 4387678 w 5558510"/>
              <a:gd name="connsiteY1" fmla="*/ 36408 h 1877289"/>
              <a:gd name="connsiteX2" fmla="*/ 5239016 w 5558510"/>
              <a:gd name="connsiteY2" fmla="*/ 414780 h 1877289"/>
              <a:gd name="connsiteX3" fmla="*/ 5538561 w 5558510"/>
              <a:gd name="connsiteY3" fmla="*/ 1100580 h 1877289"/>
              <a:gd name="connsiteX4" fmla="*/ 5522795 w 5558510"/>
              <a:gd name="connsiteY4" fmla="*/ 1770615 h 1877289"/>
              <a:gd name="connsiteX5" fmla="*/ 5459733 w 5558510"/>
              <a:gd name="connsiteY5" fmla="*/ 1857325 h 1877289"/>
              <a:gd name="connsiteX6" fmla="*/ 5183837 w 5558510"/>
              <a:gd name="connsiteY6" fmla="*/ 1857325 h 1877289"/>
              <a:gd name="connsiteX7" fmla="*/ 1794250 w 5558510"/>
              <a:gd name="connsiteY7" fmla="*/ 1873090 h 1877289"/>
              <a:gd name="connsiteX8" fmla="*/ 617630 w 5558510"/>
              <a:gd name="connsiteY8" fmla="*/ 1877055 h 1877289"/>
              <a:gd name="connsiteX9" fmla="*/ 479706 w 5558510"/>
              <a:gd name="connsiteY9" fmla="*/ 1857701 h 1877289"/>
              <a:gd name="connsiteX10" fmla="*/ 620845 w 5558510"/>
              <a:gd name="connsiteY10" fmla="*/ 1707176 h 1877289"/>
              <a:gd name="connsiteX11" fmla="*/ 648997 w 5558510"/>
              <a:gd name="connsiteY11" fmla="*/ 1451997 h 1877289"/>
              <a:gd name="connsiteX12" fmla="*/ 530381 w 5558510"/>
              <a:gd name="connsiteY12" fmla="*/ 1330682 h 1877289"/>
              <a:gd name="connsiteX13" fmla="*/ 251482 w 5558510"/>
              <a:gd name="connsiteY13" fmla="*/ 1123853 h 1877289"/>
              <a:gd name="connsiteX14" fmla="*/ 433912 w 5558510"/>
              <a:gd name="connsiteY14" fmla="*/ 744730 h 1877289"/>
              <a:gd name="connsiteX15" fmla="*/ 345323 w 5558510"/>
              <a:gd name="connsiteY15" fmla="*/ 753739 h 1877289"/>
              <a:gd name="connsiteX16" fmla="*/ 25884 w 5558510"/>
              <a:gd name="connsiteY16" fmla="*/ 718830 h 1877289"/>
              <a:gd name="connsiteX17" fmla="*/ 10870 w 5558510"/>
              <a:gd name="connsiteY17" fmla="*/ 72818 h 1877289"/>
              <a:gd name="connsiteX18" fmla="*/ 1636595 w 5558510"/>
              <a:gd name="connsiteY18" fmla="*/ 20642 h 1877289"/>
              <a:gd name="connsiteX0" fmla="*/ 1691775 w 5558510"/>
              <a:gd name="connsiteY0" fmla="*/ 36408 h 1877289"/>
              <a:gd name="connsiteX1" fmla="*/ 4387678 w 5558510"/>
              <a:gd name="connsiteY1" fmla="*/ 36408 h 1877289"/>
              <a:gd name="connsiteX2" fmla="*/ 5239016 w 5558510"/>
              <a:gd name="connsiteY2" fmla="*/ 414780 h 1877289"/>
              <a:gd name="connsiteX3" fmla="*/ 5538561 w 5558510"/>
              <a:gd name="connsiteY3" fmla="*/ 1100580 h 1877289"/>
              <a:gd name="connsiteX4" fmla="*/ 5522795 w 5558510"/>
              <a:gd name="connsiteY4" fmla="*/ 1770615 h 1877289"/>
              <a:gd name="connsiteX5" fmla="*/ 5459733 w 5558510"/>
              <a:gd name="connsiteY5" fmla="*/ 1857325 h 1877289"/>
              <a:gd name="connsiteX6" fmla="*/ 5183837 w 5558510"/>
              <a:gd name="connsiteY6" fmla="*/ 1857325 h 1877289"/>
              <a:gd name="connsiteX7" fmla="*/ 1794250 w 5558510"/>
              <a:gd name="connsiteY7" fmla="*/ 1873090 h 1877289"/>
              <a:gd name="connsiteX8" fmla="*/ 617630 w 5558510"/>
              <a:gd name="connsiteY8" fmla="*/ 1877055 h 1877289"/>
              <a:gd name="connsiteX9" fmla="*/ 479706 w 5558510"/>
              <a:gd name="connsiteY9" fmla="*/ 1857701 h 1877289"/>
              <a:gd name="connsiteX10" fmla="*/ 620845 w 5558510"/>
              <a:gd name="connsiteY10" fmla="*/ 1707176 h 1877289"/>
              <a:gd name="connsiteX11" fmla="*/ 648997 w 5558510"/>
              <a:gd name="connsiteY11" fmla="*/ 1451997 h 1877289"/>
              <a:gd name="connsiteX12" fmla="*/ 530381 w 5558510"/>
              <a:gd name="connsiteY12" fmla="*/ 1330682 h 1877289"/>
              <a:gd name="connsiteX13" fmla="*/ 251482 w 5558510"/>
              <a:gd name="connsiteY13" fmla="*/ 1123853 h 1877289"/>
              <a:gd name="connsiteX14" fmla="*/ 433912 w 5558510"/>
              <a:gd name="connsiteY14" fmla="*/ 744730 h 1877289"/>
              <a:gd name="connsiteX15" fmla="*/ 345323 w 5558510"/>
              <a:gd name="connsiteY15" fmla="*/ 753739 h 1877289"/>
              <a:gd name="connsiteX16" fmla="*/ 25884 w 5558510"/>
              <a:gd name="connsiteY16" fmla="*/ 718830 h 1877289"/>
              <a:gd name="connsiteX17" fmla="*/ 10870 w 5558510"/>
              <a:gd name="connsiteY17" fmla="*/ 72818 h 1877289"/>
              <a:gd name="connsiteX18" fmla="*/ 1636595 w 5558510"/>
              <a:gd name="connsiteY18" fmla="*/ 20642 h 1877289"/>
              <a:gd name="connsiteX0" fmla="*/ 1691775 w 5558510"/>
              <a:gd name="connsiteY0" fmla="*/ 36408 h 1877289"/>
              <a:gd name="connsiteX1" fmla="*/ 4387678 w 5558510"/>
              <a:gd name="connsiteY1" fmla="*/ 36408 h 1877289"/>
              <a:gd name="connsiteX2" fmla="*/ 5239016 w 5558510"/>
              <a:gd name="connsiteY2" fmla="*/ 414780 h 1877289"/>
              <a:gd name="connsiteX3" fmla="*/ 5538561 w 5558510"/>
              <a:gd name="connsiteY3" fmla="*/ 1100580 h 1877289"/>
              <a:gd name="connsiteX4" fmla="*/ 5522795 w 5558510"/>
              <a:gd name="connsiteY4" fmla="*/ 1770615 h 1877289"/>
              <a:gd name="connsiteX5" fmla="*/ 5459733 w 5558510"/>
              <a:gd name="connsiteY5" fmla="*/ 1857325 h 1877289"/>
              <a:gd name="connsiteX6" fmla="*/ 5183837 w 5558510"/>
              <a:gd name="connsiteY6" fmla="*/ 1857325 h 1877289"/>
              <a:gd name="connsiteX7" fmla="*/ 1794250 w 5558510"/>
              <a:gd name="connsiteY7" fmla="*/ 1873090 h 1877289"/>
              <a:gd name="connsiteX8" fmla="*/ 617630 w 5558510"/>
              <a:gd name="connsiteY8" fmla="*/ 1877055 h 1877289"/>
              <a:gd name="connsiteX9" fmla="*/ 479706 w 5558510"/>
              <a:gd name="connsiteY9" fmla="*/ 1857701 h 1877289"/>
              <a:gd name="connsiteX10" fmla="*/ 620845 w 5558510"/>
              <a:gd name="connsiteY10" fmla="*/ 1707176 h 1877289"/>
              <a:gd name="connsiteX11" fmla="*/ 648997 w 5558510"/>
              <a:gd name="connsiteY11" fmla="*/ 1451997 h 1877289"/>
              <a:gd name="connsiteX12" fmla="*/ 530381 w 5558510"/>
              <a:gd name="connsiteY12" fmla="*/ 1330682 h 1877289"/>
              <a:gd name="connsiteX13" fmla="*/ 256245 w 5558510"/>
              <a:gd name="connsiteY13" fmla="*/ 1100040 h 1877289"/>
              <a:gd name="connsiteX14" fmla="*/ 433912 w 5558510"/>
              <a:gd name="connsiteY14" fmla="*/ 744730 h 1877289"/>
              <a:gd name="connsiteX15" fmla="*/ 345323 w 5558510"/>
              <a:gd name="connsiteY15" fmla="*/ 753739 h 1877289"/>
              <a:gd name="connsiteX16" fmla="*/ 25884 w 5558510"/>
              <a:gd name="connsiteY16" fmla="*/ 718830 h 1877289"/>
              <a:gd name="connsiteX17" fmla="*/ 10870 w 5558510"/>
              <a:gd name="connsiteY17" fmla="*/ 72818 h 1877289"/>
              <a:gd name="connsiteX18" fmla="*/ 1636595 w 5558510"/>
              <a:gd name="connsiteY18" fmla="*/ 20642 h 1877289"/>
              <a:gd name="connsiteX0" fmla="*/ 1691775 w 5558510"/>
              <a:gd name="connsiteY0" fmla="*/ 36408 h 1877289"/>
              <a:gd name="connsiteX1" fmla="*/ 4387678 w 5558510"/>
              <a:gd name="connsiteY1" fmla="*/ 36408 h 1877289"/>
              <a:gd name="connsiteX2" fmla="*/ 5239016 w 5558510"/>
              <a:gd name="connsiteY2" fmla="*/ 414780 h 1877289"/>
              <a:gd name="connsiteX3" fmla="*/ 5538561 w 5558510"/>
              <a:gd name="connsiteY3" fmla="*/ 1100580 h 1877289"/>
              <a:gd name="connsiteX4" fmla="*/ 5522795 w 5558510"/>
              <a:gd name="connsiteY4" fmla="*/ 1770615 h 1877289"/>
              <a:gd name="connsiteX5" fmla="*/ 5459733 w 5558510"/>
              <a:gd name="connsiteY5" fmla="*/ 1857325 h 1877289"/>
              <a:gd name="connsiteX6" fmla="*/ 5183837 w 5558510"/>
              <a:gd name="connsiteY6" fmla="*/ 1857325 h 1877289"/>
              <a:gd name="connsiteX7" fmla="*/ 1794250 w 5558510"/>
              <a:gd name="connsiteY7" fmla="*/ 1873090 h 1877289"/>
              <a:gd name="connsiteX8" fmla="*/ 617630 w 5558510"/>
              <a:gd name="connsiteY8" fmla="*/ 1877055 h 1877289"/>
              <a:gd name="connsiteX9" fmla="*/ 479706 w 5558510"/>
              <a:gd name="connsiteY9" fmla="*/ 1857701 h 1877289"/>
              <a:gd name="connsiteX10" fmla="*/ 620845 w 5558510"/>
              <a:gd name="connsiteY10" fmla="*/ 1707176 h 1877289"/>
              <a:gd name="connsiteX11" fmla="*/ 648997 w 5558510"/>
              <a:gd name="connsiteY11" fmla="*/ 1451997 h 1877289"/>
              <a:gd name="connsiteX12" fmla="*/ 530381 w 5558510"/>
              <a:gd name="connsiteY12" fmla="*/ 1330682 h 1877289"/>
              <a:gd name="connsiteX13" fmla="*/ 256245 w 5558510"/>
              <a:gd name="connsiteY13" fmla="*/ 1100040 h 1877289"/>
              <a:gd name="connsiteX14" fmla="*/ 448199 w 5558510"/>
              <a:gd name="connsiteY14" fmla="*/ 763780 h 1877289"/>
              <a:gd name="connsiteX15" fmla="*/ 345323 w 5558510"/>
              <a:gd name="connsiteY15" fmla="*/ 753739 h 1877289"/>
              <a:gd name="connsiteX16" fmla="*/ 25884 w 5558510"/>
              <a:gd name="connsiteY16" fmla="*/ 718830 h 1877289"/>
              <a:gd name="connsiteX17" fmla="*/ 10870 w 5558510"/>
              <a:gd name="connsiteY17" fmla="*/ 72818 h 1877289"/>
              <a:gd name="connsiteX18" fmla="*/ 1636595 w 5558510"/>
              <a:gd name="connsiteY18" fmla="*/ 20642 h 1877289"/>
              <a:gd name="connsiteX0" fmla="*/ 1691775 w 5558510"/>
              <a:gd name="connsiteY0" fmla="*/ 36408 h 1877289"/>
              <a:gd name="connsiteX1" fmla="*/ 4387678 w 5558510"/>
              <a:gd name="connsiteY1" fmla="*/ 36408 h 1877289"/>
              <a:gd name="connsiteX2" fmla="*/ 5239016 w 5558510"/>
              <a:gd name="connsiteY2" fmla="*/ 414780 h 1877289"/>
              <a:gd name="connsiteX3" fmla="*/ 5538561 w 5558510"/>
              <a:gd name="connsiteY3" fmla="*/ 1100580 h 1877289"/>
              <a:gd name="connsiteX4" fmla="*/ 5522795 w 5558510"/>
              <a:gd name="connsiteY4" fmla="*/ 1770615 h 1877289"/>
              <a:gd name="connsiteX5" fmla="*/ 5459733 w 5558510"/>
              <a:gd name="connsiteY5" fmla="*/ 1857325 h 1877289"/>
              <a:gd name="connsiteX6" fmla="*/ 5183837 w 5558510"/>
              <a:gd name="connsiteY6" fmla="*/ 1857325 h 1877289"/>
              <a:gd name="connsiteX7" fmla="*/ 1794250 w 5558510"/>
              <a:gd name="connsiteY7" fmla="*/ 1873090 h 1877289"/>
              <a:gd name="connsiteX8" fmla="*/ 617630 w 5558510"/>
              <a:gd name="connsiteY8" fmla="*/ 1877055 h 1877289"/>
              <a:gd name="connsiteX9" fmla="*/ 479706 w 5558510"/>
              <a:gd name="connsiteY9" fmla="*/ 1857701 h 1877289"/>
              <a:gd name="connsiteX10" fmla="*/ 620845 w 5558510"/>
              <a:gd name="connsiteY10" fmla="*/ 1707176 h 1877289"/>
              <a:gd name="connsiteX11" fmla="*/ 648997 w 5558510"/>
              <a:gd name="connsiteY11" fmla="*/ 1451997 h 1877289"/>
              <a:gd name="connsiteX12" fmla="*/ 530381 w 5558510"/>
              <a:gd name="connsiteY12" fmla="*/ 1330682 h 1877289"/>
              <a:gd name="connsiteX13" fmla="*/ 256245 w 5558510"/>
              <a:gd name="connsiteY13" fmla="*/ 1100040 h 1877289"/>
              <a:gd name="connsiteX14" fmla="*/ 448199 w 5558510"/>
              <a:gd name="connsiteY14" fmla="*/ 763780 h 1877289"/>
              <a:gd name="connsiteX15" fmla="*/ 345323 w 5558510"/>
              <a:gd name="connsiteY15" fmla="*/ 753739 h 1877289"/>
              <a:gd name="connsiteX16" fmla="*/ 25884 w 5558510"/>
              <a:gd name="connsiteY16" fmla="*/ 718830 h 1877289"/>
              <a:gd name="connsiteX17" fmla="*/ 10870 w 5558510"/>
              <a:gd name="connsiteY17" fmla="*/ 72818 h 1877289"/>
              <a:gd name="connsiteX18" fmla="*/ 1636595 w 5558510"/>
              <a:gd name="connsiteY18" fmla="*/ 20642 h 1877289"/>
              <a:gd name="connsiteX0" fmla="*/ 1691775 w 5558510"/>
              <a:gd name="connsiteY0" fmla="*/ 36408 h 1879715"/>
              <a:gd name="connsiteX1" fmla="*/ 4387678 w 5558510"/>
              <a:gd name="connsiteY1" fmla="*/ 36408 h 1879715"/>
              <a:gd name="connsiteX2" fmla="*/ 5239016 w 5558510"/>
              <a:gd name="connsiteY2" fmla="*/ 414780 h 1879715"/>
              <a:gd name="connsiteX3" fmla="*/ 5538561 w 5558510"/>
              <a:gd name="connsiteY3" fmla="*/ 1100580 h 1879715"/>
              <a:gd name="connsiteX4" fmla="*/ 5522795 w 5558510"/>
              <a:gd name="connsiteY4" fmla="*/ 1770615 h 1879715"/>
              <a:gd name="connsiteX5" fmla="*/ 5459733 w 5558510"/>
              <a:gd name="connsiteY5" fmla="*/ 1857325 h 1879715"/>
              <a:gd name="connsiteX6" fmla="*/ 5183837 w 5558510"/>
              <a:gd name="connsiteY6" fmla="*/ 1857325 h 1879715"/>
              <a:gd name="connsiteX7" fmla="*/ 1794250 w 5558510"/>
              <a:gd name="connsiteY7" fmla="*/ 1873090 h 1879715"/>
              <a:gd name="connsiteX8" fmla="*/ 617630 w 5558510"/>
              <a:gd name="connsiteY8" fmla="*/ 1877055 h 1879715"/>
              <a:gd name="connsiteX9" fmla="*/ 513043 w 5558510"/>
              <a:gd name="connsiteY9" fmla="*/ 1862464 h 1879715"/>
              <a:gd name="connsiteX10" fmla="*/ 620845 w 5558510"/>
              <a:gd name="connsiteY10" fmla="*/ 1707176 h 1879715"/>
              <a:gd name="connsiteX11" fmla="*/ 648997 w 5558510"/>
              <a:gd name="connsiteY11" fmla="*/ 1451997 h 1879715"/>
              <a:gd name="connsiteX12" fmla="*/ 530381 w 5558510"/>
              <a:gd name="connsiteY12" fmla="*/ 1330682 h 1879715"/>
              <a:gd name="connsiteX13" fmla="*/ 256245 w 5558510"/>
              <a:gd name="connsiteY13" fmla="*/ 1100040 h 1879715"/>
              <a:gd name="connsiteX14" fmla="*/ 448199 w 5558510"/>
              <a:gd name="connsiteY14" fmla="*/ 763780 h 1879715"/>
              <a:gd name="connsiteX15" fmla="*/ 345323 w 5558510"/>
              <a:gd name="connsiteY15" fmla="*/ 753739 h 1879715"/>
              <a:gd name="connsiteX16" fmla="*/ 25884 w 5558510"/>
              <a:gd name="connsiteY16" fmla="*/ 718830 h 1879715"/>
              <a:gd name="connsiteX17" fmla="*/ 10870 w 5558510"/>
              <a:gd name="connsiteY17" fmla="*/ 72818 h 1879715"/>
              <a:gd name="connsiteX18" fmla="*/ 1636595 w 5558510"/>
              <a:gd name="connsiteY18" fmla="*/ 20642 h 1879715"/>
              <a:gd name="connsiteX0" fmla="*/ 1691775 w 5558510"/>
              <a:gd name="connsiteY0" fmla="*/ 25674 h 1868981"/>
              <a:gd name="connsiteX1" fmla="*/ 4387678 w 5558510"/>
              <a:gd name="connsiteY1" fmla="*/ 25674 h 1868981"/>
              <a:gd name="connsiteX2" fmla="*/ 5239016 w 5558510"/>
              <a:gd name="connsiteY2" fmla="*/ 404046 h 1868981"/>
              <a:gd name="connsiteX3" fmla="*/ 5538561 w 5558510"/>
              <a:gd name="connsiteY3" fmla="*/ 1089846 h 1868981"/>
              <a:gd name="connsiteX4" fmla="*/ 5522795 w 5558510"/>
              <a:gd name="connsiteY4" fmla="*/ 1759881 h 1868981"/>
              <a:gd name="connsiteX5" fmla="*/ 5459733 w 5558510"/>
              <a:gd name="connsiteY5" fmla="*/ 1846591 h 1868981"/>
              <a:gd name="connsiteX6" fmla="*/ 5183837 w 5558510"/>
              <a:gd name="connsiteY6" fmla="*/ 1846591 h 1868981"/>
              <a:gd name="connsiteX7" fmla="*/ 1794250 w 5558510"/>
              <a:gd name="connsiteY7" fmla="*/ 1862356 h 1868981"/>
              <a:gd name="connsiteX8" fmla="*/ 617630 w 5558510"/>
              <a:gd name="connsiteY8" fmla="*/ 1866321 h 1868981"/>
              <a:gd name="connsiteX9" fmla="*/ 513043 w 5558510"/>
              <a:gd name="connsiteY9" fmla="*/ 1851730 h 1868981"/>
              <a:gd name="connsiteX10" fmla="*/ 620845 w 5558510"/>
              <a:gd name="connsiteY10" fmla="*/ 1696442 h 1868981"/>
              <a:gd name="connsiteX11" fmla="*/ 648997 w 5558510"/>
              <a:gd name="connsiteY11" fmla="*/ 1441263 h 1868981"/>
              <a:gd name="connsiteX12" fmla="*/ 530381 w 5558510"/>
              <a:gd name="connsiteY12" fmla="*/ 1319948 h 1868981"/>
              <a:gd name="connsiteX13" fmla="*/ 256245 w 5558510"/>
              <a:gd name="connsiteY13" fmla="*/ 1089306 h 1868981"/>
              <a:gd name="connsiteX14" fmla="*/ 448199 w 5558510"/>
              <a:gd name="connsiteY14" fmla="*/ 753046 h 1868981"/>
              <a:gd name="connsiteX15" fmla="*/ 345323 w 5558510"/>
              <a:gd name="connsiteY15" fmla="*/ 743005 h 1868981"/>
              <a:gd name="connsiteX16" fmla="*/ 25884 w 5558510"/>
              <a:gd name="connsiteY16" fmla="*/ 708096 h 1868981"/>
              <a:gd name="connsiteX17" fmla="*/ 10870 w 5558510"/>
              <a:gd name="connsiteY17" fmla="*/ 62084 h 1868981"/>
              <a:gd name="connsiteX18" fmla="*/ 1636595 w 5558510"/>
              <a:gd name="connsiteY18" fmla="*/ 9908 h 1868981"/>
              <a:gd name="connsiteX0" fmla="*/ 1691775 w 5558510"/>
              <a:gd name="connsiteY0" fmla="*/ 15766 h 1859073"/>
              <a:gd name="connsiteX1" fmla="*/ 4387678 w 5558510"/>
              <a:gd name="connsiteY1" fmla="*/ 15766 h 1859073"/>
              <a:gd name="connsiteX2" fmla="*/ 5239016 w 5558510"/>
              <a:gd name="connsiteY2" fmla="*/ 394138 h 1859073"/>
              <a:gd name="connsiteX3" fmla="*/ 5538561 w 5558510"/>
              <a:gd name="connsiteY3" fmla="*/ 1079938 h 1859073"/>
              <a:gd name="connsiteX4" fmla="*/ 5522795 w 5558510"/>
              <a:gd name="connsiteY4" fmla="*/ 1749973 h 1859073"/>
              <a:gd name="connsiteX5" fmla="*/ 5459733 w 5558510"/>
              <a:gd name="connsiteY5" fmla="*/ 1836683 h 1859073"/>
              <a:gd name="connsiteX6" fmla="*/ 5183837 w 5558510"/>
              <a:gd name="connsiteY6" fmla="*/ 1836683 h 1859073"/>
              <a:gd name="connsiteX7" fmla="*/ 1794250 w 5558510"/>
              <a:gd name="connsiteY7" fmla="*/ 1852448 h 1859073"/>
              <a:gd name="connsiteX8" fmla="*/ 617630 w 5558510"/>
              <a:gd name="connsiteY8" fmla="*/ 1856413 h 1859073"/>
              <a:gd name="connsiteX9" fmla="*/ 513043 w 5558510"/>
              <a:gd name="connsiteY9" fmla="*/ 1841822 h 1859073"/>
              <a:gd name="connsiteX10" fmla="*/ 620845 w 5558510"/>
              <a:gd name="connsiteY10" fmla="*/ 1686534 h 1859073"/>
              <a:gd name="connsiteX11" fmla="*/ 648997 w 5558510"/>
              <a:gd name="connsiteY11" fmla="*/ 1431355 h 1859073"/>
              <a:gd name="connsiteX12" fmla="*/ 530381 w 5558510"/>
              <a:gd name="connsiteY12" fmla="*/ 1310040 h 1859073"/>
              <a:gd name="connsiteX13" fmla="*/ 256245 w 5558510"/>
              <a:gd name="connsiteY13" fmla="*/ 1079398 h 1859073"/>
              <a:gd name="connsiteX14" fmla="*/ 448199 w 5558510"/>
              <a:gd name="connsiteY14" fmla="*/ 743138 h 1859073"/>
              <a:gd name="connsiteX15" fmla="*/ 345323 w 5558510"/>
              <a:gd name="connsiteY15" fmla="*/ 733097 h 1859073"/>
              <a:gd name="connsiteX16" fmla="*/ 25884 w 5558510"/>
              <a:gd name="connsiteY16" fmla="*/ 698188 h 1859073"/>
              <a:gd name="connsiteX17" fmla="*/ 10870 w 5558510"/>
              <a:gd name="connsiteY17" fmla="*/ 52176 h 1859073"/>
              <a:gd name="connsiteX18" fmla="*/ 1636595 w 5558510"/>
              <a:gd name="connsiteY18" fmla="*/ 0 h 1859073"/>
              <a:gd name="connsiteX0" fmla="*/ 1691775 w 5558510"/>
              <a:gd name="connsiteY0" fmla="*/ 15766 h 1859073"/>
              <a:gd name="connsiteX1" fmla="*/ 4387678 w 5558510"/>
              <a:gd name="connsiteY1" fmla="*/ 15766 h 1859073"/>
              <a:gd name="connsiteX2" fmla="*/ 5239016 w 5558510"/>
              <a:gd name="connsiteY2" fmla="*/ 394138 h 1859073"/>
              <a:gd name="connsiteX3" fmla="*/ 5538561 w 5558510"/>
              <a:gd name="connsiteY3" fmla="*/ 1079938 h 1859073"/>
              <a:gd name="connsiteX4" fmla="*/ 5522795 w 5558510"/>
              <a:gd name="connsiteY4" fmla="*/ 1749973 h 1859073"/>
              <a:gd name="connsiteX5" fmla="*/ 5459733 w 5558510"/>
              <a:gd name="connsiteY5" fmla="*/ 1836683 h 1859073"/>
              <a:gd name="connsiteX6" fmla="*/ 5183837 w 5558510"/>
              <a:gd name="connsiteY6" fmla="*/ 1836683 h 1859073"/>
              <a:gd name="connsiteX7" fmla="*/ 1794250 w 5558510"/>
              <a:gd name="connsiteY7" fmla="*/ 1852448 h 1859073"/>
              <a:gd name="connsiteX8" fmla="*/ 617630 w 5558510"/>
              <a:gd name="connsiteY8" fmla="*/ 1856413 h 1859073"/>
              <a:gd name="connsiteX9" fmla="*/ 513043 w 5558510"/>
              <a:gd name="connsiteY9" fmla="*/ 1841822 h 1859073"/>
              <a:gd name="connsiteX10" fmla="*/ 620845 w 5558510"/>
              <a:gd name="connsiteY10" fmla="*/ 1686534 h 1859073"/>
              <a:gd name="connsiteX11" fmla="*/ 648997 w 5558510"/>
              <a:gd name="connsiteY11" fmla="*/ 1431355 h 1859073"/>
              <a:gd name="connsiteX12" fmla="*/ 530381 w 5558510"/>
              <a:gd name="connsiteY12" fmla="*/ 1310040 h 1859073"/>
              <a:gd name="connsiteX13" fmla="*/ 256245 w 5558510"/>
              <a:gd name="connsiteY13" fmla="*/ 1079398 h 1859073"/>
              <a:gd name="connsiteX14" fmla="*/ 448199 w 5558510"/>
              <a:gd name="connsiteY14" fmla="*/ 743138 h 1859073"/>
              <a:gd name="connsiteX15" fmla="*/ 345323 w 5558510"/>
              <a:gd name="connsiteY15" fmla="*/ 733097 h 1859073"/>
              <a:gd name="connsiteX16" fmla="*/ 25884 w 5558510"/>
              <a:gd name="connsiteY16" fmla="*/ 698188 h 1859073"/>
              <a:gd name="connsiteX17" fmla="*/ 10870 w 5558510"/>
              <a:gd name="connsiteY17" fmla="*/ 52176 h 1859073"/>
              <a:gd name="connsiteX18" fmla="*/ 1636595 w 5558510"/>
              <a:gd name="connsiteY18" fmla="*/ 0 h 1859073"/>
              <a:gd name="connsiteX0" fmla="*/ 1691775 w 5558510"/>
              <a:gd name="connsiteY0" fmla="*/ 25673 h 1868980"/>
              <a:gd name="connsiteX1" fmla="*/ 4387678 w 5558510"/>
              <a:gd name="connsiteY1" fmla="*/ 25673 h 1868980"/>
              <a:gd name="connsiteX2" fmla="*/ 5239016 w 5558510"/>
              <a:gd name="connsiteY2" fmla="*/ 404045 h 1868980"/>
              <a:gd name="connsiteX3" fmla="*/ 5538561 w 5558510"/>
              <a:gd name="connsiteY3" fmla="*/ 1089845 h 1868980"/>
              <a:gd name="connsiteX4" fmla="*/ 5522795 w 5558510"/>
              <a:gd name="connsiteY4" fmla="*/ 1759880 h 1868980"/>
              <a:gd name="connsiteX5" fmla="*/ 5459733 w 5558510"/>
              <a:gd name="connsiteY5" fmla="*/ 1846590 h 1868980"/>
              <a:gd name="connsiteX6" fmla="*/ 5183837 w 5558510"/>
              <a:gd name="connsiteY6" fmla="*/ 1846590 h 1868980"/>
              <a:gd name="connsiteX7" fmla="*/ 1794250 w 5558510"/>
              <a:gd name="connsiteY7" fmla="*/ 1862355 h 1868980"/>
              <a:gd name="connsiteX8" fmla="*/ 617630 w 5558510"/>
              <a:gd name="connsiteY8" fmla="*/ 1866320 h 1868980"/>
              <a:gd name="connsiteX9" fmla="*/ 513043 w 5558510"/>
              <a:gd name="connsiteY9" fmla="*/ 1851729 h 1868980"/>
              <a:gd name="connsiteX10" fmla="*/ 620845 w 5558510"/>
              <a:gd name="connsiteY10" fmla="*/ 1696441 h 1868980"/>
              <a:gd name="connsiteX11" fmla="*/ 648997 w 5558510"/>
              <a:gd name="connsiteY11" fmla="*/ 1441262 h 1868980"/>
              <a:gd name="connsiteX12" fmla="*/ 530381 w 5558510"/>
              <a:gd name="connsiteY12" fmla="*/ 1319947 h 1868980"/>
              <a:gd name="connsiteX13" fmla="*/ 256245 w 5558510"/>
              <a:gd name="connsiteY13" fmla="*/ 1089305 h 1868980"/>
              <a:gd name="connsiteX14" fmla="*/ 448199 w 5558510"/>
              <a:gd name="connsiteY14" fmla="*/ 753045 h 1868980"/>
              <a:gd name="connsiteX15" fmla="*/ 345323 w 5558510"/>
              <a:gd name="connsiteY15" fmla="*/ 743004 h 1868980"/>
              <a:gd name="connsiteX16" fmla="*/ 25884 w 5558510"/>
              <a:gd name="connsiteY16" fmla="*/ 708095 h 1868980"/>
              <a:gd name="connsiteX17" fmla="*/ 10870 w 5558510"/>
              <a:gd name="connsiteY17" fmla="*/ 62083 h 1868980"/>
              <a:gd name="connsiteX18" fmla="*/ 1636595 w 5558510"/>
              <a:gd name="connsiteY18" fmla="*/ 9907 h 1868980"/>
              <a:gd name="connsiteX0" fmla="*/ 1691775 w 5558510"/>
              <a:gd name="connsiteY0" fmla="*/ 28696 h 1872003"/>
              <a:gd name="connsiteX1" fmla="*/ 4387678 w 5558510"/>
              <a:gd name="connsiteY1" fmla="*/ 28696 h 1872003"/>
              <a:gd name="connsiteX2" fmla="*/ 5239016 w 5558510"/>
              <a:gd name="connsiteY2" fmla="*/ 407068 h 1872003"/>
              <a:gd name="connsiteX3" fmla="*/ 5538561 w 5558510"/>
              <a:gd name="connsiteY3" fmla="*/ 1092868 h 1872003"/>
              <a:gd name="connsiteX4" fmla="*/ 5522795 w 5558510"/>
              <a:gd name="connsiteY4" fmla="*/ 1762903 h 1872003"/>
              <a:gd name="connsiteX5" fmla="*/ 5459733 w 5558510"/>
              <a:gd name="connsiteY5" fmla="*/ 1849613 h 1872003"/>
              <a:gd name="connsiteX6" fmla="*/ 5183837 w 5558510"/>
              <a:gd name="connsiteY6" fmla="*/ 1849613 h 1872003"/>
              <a:gd name="connsiteX7" fmla="*/ 1794250 w 5558510"/>
              <a:gd name="connsiteY7" fmla="*/ 1865378 h 1872003"/>
              <a:gd name="connsiteX8" fmla="*/ 617630 w 5558510"/>
              <a:gd name="connsiteY8" fmla="*/ 1869343 h 1872003"/>
              <a:gd name="connsiteX9" fmla="*/ 513043 w 5558510"/>
              <a:gd name="connsiteY9" fmla="*/ 1854752 h 1872003"/>
              <a:gd name="connsiteX10" fmla="*/ 620845 w 5558510"/>
              <a:gd name="connsiteY10" fmla="*/ 1699464 h 1872003"/>
              <a:gd name="connsiteX11" fmla="*/ 648997 w 5558510"/>
              <a:gd name="connsiteY11" fmla="*/ 1444285 h 1872003"/>
              <a:gd name="connsiteX12" fmla="*/ 530381 w 5558510"/>
              <a:gd name="connsiteY12" fmla="*/ 1322970 h 1872003"/>
              <a:gd name="connsiteX13" fmla="*/ 256245 w 5558510"/>
              <a:gd name="connsiteY13" fmla="*/ 1092328 h 1872003"/>
              <a:gd name="connsiteX14" fmla="*/ 448199 w 5558510"/>
              <a:gd name="connsiteY14" fmla="*/ 756068 h 1872003"/>
              <a:gd name="connsiteX15" fmla="*/ 345323 w 5558510"/>
              <a:gd name="connsiteY15" fmla="*/ 746027 h 1872003"/>
              <a:gd name="connsiteX16" fmla="*/ 25884 w 5558510"/>
              <a:gd name="connsiteY16" fmla="*/ 711118 h 1872003"/>
              <a:gd name="connsiteX17" fmla="*/ 10870 w 5558510"/>
              <a:gd name="connsiteY17" fmla="*/ 65106 h 1872003"/>
              <a:gd name="connsiteX18" fmla="*/ 1636595 w 5558510"/>
              <a:gd name="connsiteY18" fmla="*/ 12930 h 1872003"/>
              <a:gd name="connsiteX0" fmla="*/ 1691775 w 5558510"/>
              <a:gd name="connsiteY0" fmla="*/ 18120 h 1861427"/>
              <a:gd name="connsiteX1" fmla="*/ 4387678 w 5558510"/>
              <a:gd name="connsiteY1" fmla="*/ 18120 h 1861427"/>
              <a:gd name="connsiteX2" fmla="*/ 5239016 w 5558510"/>
              <a:gd name="connsiteY2" fmla="*/ 396492 h 1861427"/>
              <a:gd name="connsiteX3" fmla="*/ 5538561 w 5558510"/>
              <a:gd name="connsiteY3" fmla="*/ 1082292 h 1861427"/>
              <a:gd name="connsiteX4" fmla="*/ 5522795 w 5558510"/>
              <a:gd name="connsiteY4" fmla="*/ 1752327 h 1861427"/>
              <a:gd name="connsiteX5" fmla="*/ 5459733 w 5558510"/>
              <a:gd name="connsiteY5" fmla="*/ 1839037 h 1861427"/>
              <a:gd name="connsiteX6" fmla="*/ 5183837 w 5558510"/>
              <a:gd name="connsiteY6" fmla="*/ 1839037 h 1861427"/>
              <a:gd name="connsiteX7" fmla="*/ 1794250 w 5558510"/>
              <a:gd name="connsiteY7" fmla="*/ 1854802 h 1861427"/>
              <a:gd name="connsiteX8" fmla="*/ 617630 w 5558510"/>
              <a:gd name="connsiteY8" fmla="*/ 1858767 h 1861427"/>
              <a:gd name="connsiteX9" fmla="*/ 513043 w 5558510"/>
              <a:gd name="connsiteY9" fmla="*/ 1844176 h 1861427"/>
              <a:gd name="connsiteX10" fmla="*/ 620845 w 5558510"/>
              <a:gd name="connsiteY10" fmla="*/ 1688888 h 1861427"/>
              <a:gd name="connsiteX11" fmla="*/ 648997 w 5558510"/>
              <a:gd name="connsiteY11" fmla="*/ 1433709 h 1861427"/>
              <a:gd name="connsiteX12" fmla="*/ 530381 w 5558510"/>
              <a:gd name="connsiteY12" fmla="*/ 1312394 h 1861427"/>
              <a:gd name="connsiteX13" fmla="*/ 256245 w 5558510"/>
              <a:gd name="connsiteY13" fmla="*/ 1081752 h 1861427"/>
              <a:gd name="connsiteX14" fmla="*/ 448199 w 5558510"/>
              <a:gd name="connsiteY14" fmla="*/ 745492 h 1861427"/>
              <a:gd name="connsiteX15" fmla="*/ 345323 w 5558510"/>
              <a:gd name="connsiteY15" fmla="*/ 735451 h 1861427"/>
              <a:gd name="connsiteX16" fmla="*/ 25884 w 5558510"/>
              <a:gd name="connsiteY16" fmla="*/ 700542 h 1861427"/>
              <a:gd name="connsiteX17" fmla="*/ 10870 w 5558510"/>
              <a:gd name="connsiteY17" fmla="*/ 54530 h 1861427"/>
              <a:gd name="connsiteX18" fmla="*/ 1636595 w 5558510"/>
              <a:gd name="connsiteY18" fmla="*/ 2354 h 1861427"/>
              <a:gd name="connsiteX0" fmla="*/ 1691775 w 5558510"/>
              <a:gd name="connsiteY0" fmla="*/ 15766 h 1859073"/>
              <a:gd name="connsiteX1" fmla="*/ 4387678 w 5558510"/>
              <a:gd name="connsiteY1" fmla="*/ 15766 h 1859073"/>
              <a:gd name="connsiteX2" fmla="*/ 5239016 w 5558510"/>
              <a:gd name="connsiteY2" fmla="*/ 394138 h 1859073"/>
              <a:gd name="connsiteX3" fmla="*/ 5538561 w 5558510"/>
              <a:gd name="connsiteY3" fmla="*/ 1079938 h 1859073"/>
              <a:gd name="connsiteX4" fmla="*/ 5522795 w 5558510"/>
              <a:gd name="connsiteY4" fmla="*/ 1749973 h 1859073"/>
              <a:gd name="connsiteX5" fmla="*/ 5459733 w 5558510"/>
              <a:gd name="connsiteY5" fmla="*/ 1836683 h 1859073"/>
              <a:gd name="connsiteX6" fmla="*/ 5183837 w 5558510"/>
              <a:gd name="connsiteY6" fmla="*/ 1836683 h 1859073"/>
              <a:gd name="connsiteX7" fmla="*/ 1794250 w 5558510"/>
              <a:gd name="connsiteY7" fmla="*/ 1852448 h 1859073"/>
              <a:gd name="connsiteX8" fmla="*/ 617630 w 5558510"/>
              <a:gd name="connsiteY8" fmla="*/ 1856413 h 1859073"/>
              <a:gd name="connsiteX9" fmla="*/ 513043 w 5558510"/>
              <a:gd name="connsiteY9" fmla="*/ 1841822 h 1859073"/>
              <a:gd name="connsiteX10" fmla="*/ 620845 w 5558510"/>
              <a:gd name="connsiteY10" fmla="*/ 1686534 h 1859073"/>
              <a:gd name="connsiteX11" fmla="*/ 648997 w 5558510"/>
              <a:gd name="connsiteY11" fmla="*/ 1431355 h 1859073"/>
              <a:gd name="connsiteX12" fmla="*/ 530381 w 5558510"/>
              <a:gd name="connsiteY12" fmla="*/ 1310040 h 1859073"/>
              <a:gd name="connsiteX13" fmla="*/ 256245 w 5558510"/>
              <a:gd name="connsiteY13" fmla="*/ 1079398 h 1859073"/>
              <a:gd name="connsiteX14" fmla="*/ 448199 w 5558510"/>
              <a:gd name="connsiteY14" fmla="*/ 743138 h 1859073"/>
              <a:gd name="connsiteX15" fmla="*/ 345323 w 5558510"/>
              <a:gd name="connsiteY15" fmla="*/ 733097 h 1859073"/>
              <a:gd name="connsiteX16" fmla="*/ 25884 w 5558510"/>
              <a:gd name="connsiteY16" fmla="*/ 698188 h 1859073"/>
              <a:gd name="connsiteX17" fmla="*/ 10870 w 5558510"/>
              <a:gd name="connsiteY17" fmla="*/ 52176 h 1859073"/>
              <a:gd name="connsiteX18" fmla="*/ 1636595 w 5558510"/>
              <a:gd name="connsiteY18" fmla="*/ 0 h 1859073"/>
              <a:gd name="connsiteX0" fmla="*/ 1691775 w 5558510"/>
              <a:gd name="connsiteY0" fmla="*/ 15766 h 1859073"/>
              <a:gd name="connsiteX1" fmla="*/ 4387678 w 5558510"/>
              <a:gd name="connsiteY1" fmla="*/ 15766 h 1859073"/>
              <a:gd name="connsiteX2" fmla="*/ 5239016 w 5558510"/>
              <a:gd name="connsiteY2" fmla="*/ 394138 h 1859073"/>
              <a:gd name="connsiteX3" fmla="*/ 5538561 w 5558510"/>
              <a:gd name="connsiteY3" fmla="*/ 1079938 h 1859073"/>
              <a:gd name="connsiteX4" fmla="*/ 5522795 w 5558510"/>
              <a:gd name="connsiteY4" fmla="*/ 1749973 h 1859073"/>
              <a:gd name="connsiteX5" fmla="*/ 5459733 w 5558510"/>
              <a:gd name="connsiteY5" fmla="*/ 1836683 h 1859073"/>
              <a:gd name="connsiteX6" fmla="*/ 5183837 w 5558510"/>
              <a:gd name="connsiteY6" fmla="*/ 1836683 h 1859073"/>
              <a:gd name="connsiteX7" fmla="*/ 1794250 w 5558510"/>
              <a:gd name="connsiteY7" fmla="*/ 1852448 h 1859073"/>
              <a:gd name="connsiteX8" fmla="*/ 617630 w 5558510"/>
              <a:gd name="connsiteY8" fmla="*/ 1856413 h 1859073"/>
              <a:gd name="connsiteX9" fmla="*/ 513043 w 5558510"/>
              <a:gd name="connsiteY9" fmla="*/ 1841822 h 1859073"/>
              <a:gd name="connsiteX10" fmla="*/ 620845 w 5558510"/>
              <a:gd name="connsiteY10" fmla="*/ 1686534 h 1859073"/>
              <a:gd name="connsiteX11" fmla="*/ 648997 w 5558510"/>
              <a:gd name="connsiteY11" fmla="*/ 1431355 h 1859073"/>
              <a:gd name="connsiteX12" fmla="*/ 530381 w 5558510"/>
              <a:gd name="connsiteY12" fmla="*/ 1310040 h 1859073"/>
              <a:gd name="connsiteX13" fmla="*/ 256245 w 5558510"/>
              <a:gd name="connsiteY13" fmla="*/ 1079398 h 1859073"/>
              <a:gd name="connsiteX14" fmla="*/ 448199 w 5558510"/>
              <a:gd name="connsiteY14" fmla="*/ 743138 h 1859073"/>
              <a:gd name="connsiteX15" fmla="*/ 345323 w 5558510"/>
              <a:gd name="connsiteY15" fmla="*/ 733097 h 1859073"/>
              <a:gd name="connsiteX16" fmla="*/ 25884 w 5558510"/>
              <a:gd name="connsiteY16" fmla="*/ 698188 h 1859073"/>
              <a:gd name="connsiteX17" fmla="*/ 10870 w 5558510"/>
              <a:gd name="connsiteY17" fmla="*/ 52176 h 1859073"/>
              <a:gd name="connsiteX18" fmla="*/ 1636595 w 5558510"/>
              <a:gd name="connsiteY18" fmla="*/ 0 h 1859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558510" h="1859073">
                <a:moveTo>
                  <a:pt x="1691775" y="15766"/>
                </a:moveTo>
                <a:cubicBezTo>
                  <a:pt x="2810799" y="27097"/>
                  <a:pt x="3791708" y="329"/>
                  <a:pt x="4387678" y="15766"/>
                </a:cubicBezTo>
                <a:cubicBezTo>
                  <a:pt x="4983648" y="31203"/>
                  <a:pt x="5047202" y="216776"/>
                  <a:pt x="5239016" y="394138"/>
                </a:cubicBezTo>
                <a:cubicBezTo>
                  <a:pt x="5430830" y="571500"/>
                  <a:pt x="5491265" y="853966"/>
                  <a:pt x="5538561" y="1079938"/>
                </a:cubicBezTo>
                <a:cubicBezTo>
                  <a:pt x="5585858" y="1305911"/>
                  <a:pt x="5535933" y="1623849"/>
                  <a:pt x="5522795" y="1749973"/>
                </a:cubicBezTo>
                <a:cubicBezTo>
                  <a:pt x="5509657" y="1876097"/>
                  <a:pt x="5516226" y="1822231"/>
                  <a:pt x="5459733" y="1836683"/>
                </a:cubicBezTo>
                <a:cubicBezTo>
                  <a:pt x="5403240" y="1851135"/>
                  <a:pt x="5183837" y="1836683"/>
                  <a:pt x="5183837" y="1836683"/>
                </a:cubicBezTo>
                <a:lnTo>
                  <a:pt x="1794250" y="1852448"/>
                </a:lnTo>
                <a:lnTo>
                  <a:pt x="617630" y="1856413"/>
                </a:lnTo>
                <a:cubicBezTo>
                  <a:pt x="404096" y="1854642"/>
                  <a:pt x="512507" y="1870135"/>
                  <a:pt x="513043" y="1841822"/>
                </a:cubicBezTo>
                <a:cubicBezTo>
                  <a:pt x="513579" y="1813509"/>
                  <a:pt x="598186" y="1754945"/>
                  <a:pt x="620845" y="1686534"/>
                </a:cubicBezTo>
                <a:cubicBezTo>
                  <a:pt x="643504" y="1618123"/>
                  <a:pt x="687887" y="1522679"/>
                  <a:pt x="648997" y="1431355"/>
                </a:cubicBezTo>
                <a:cubicBezTo>
                  <a:pt x="610107" y="1340031"/>
                  <a:pt x="595840" y="1368699"/>
                  <a:pt x="530381" y="1310040"/>
                </a:cubicBezTo>
                <a:cubicBezTo>
                  <a:pt x="464922" y="1251381"/>
                  <a:pt x="269942" y="1173882"/>
                  <a:pt x="256245" y="1079398"/>
                </a:cubicBezTo>
                <a:cubicBezTo>
                  <a:pt x="242548" y="984914"/>
                  <a:pt x="471453" y="767517"/>
                  <a:pt x="448199" y="743138"/>
                </a:cubicBezTo>
                <a:cubicBezTo>
                  <a:pt x="424945" y="718759"/>
                  <a:pt x="415709" y="740589"/>
                  <a:pt x="345323" y="733097"/>
                </a:cubicBezTo>
                <a:cubicBezTo>
                  <a:pt x="274937" y="725605"/>
                  <a:pt x="59854" y="746361"/>
                  <a:pt x="25884" y="698188"/>
                </a:cubicBezTo>
                <a:cubicBezTo>
                  <a:pt x="-8086" y="650015"/>
                  <a:pt x="-3582" y="108669"/>
                  <a:pt x="10870" y="52176"/>
                </a:cubicBezTo>
                <a:cubicBezTo>
                  <a:pt x="25322" y="-4317"/>
                  <a:pt x="1620173" y="3284"/>
                  <a:pt x="1636595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075192" y="6177595"/>
            <a:ext cx="4419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PE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62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HV safety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627120" y="4280707"/>
            <a:ext cx="731520" cy="731521"/>
            <a:chOff x="2743200" y="3657599"/>
            <a:chExt cx="731520" cy="731521"/>
          </a:xfrm>
        </p:grpSpPr>
        <p:grpSp>
          <p:nvGrpSpPr>
            <p:cNvPr id="5" name="Group 4"/>
            <p:cNvGrpSpPr/>
            <p:nvPr/>
          </p:nvGrpSpPr>
          <p:grpSpPr>
            <a:xfrm>
              <a:off x="2743200" y="3657600"/>
              <a:ext cx="182880" cy="731520"/>
              <a:chOff x="2743200" y="3657600"/>
              <a:chExt cx="182880" cy="731520"/>
            </a:xfrm>
          </p:grpSpPr>
          <p:sp>
            <p:nvSpPr>
              <p:cNvPr id="3" name="Arc 2"/>
              <p:cNvSpPr/>
              <p:nvPr/>
            </p:nvSpPr>
            <p:spPr>
              <a:xfrm>
                <a:off x="2743200" y="3657600"/>
                <a:ext cx="182880" cy="182880"/>
              </a:xfrm>
              <a:prstGeom prst="arc">
                <a:avLst>
                  <a:gd name="adj1" fmla="val 16200000"/>
                  <a:gd name="adj2" fmla="val 528546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Arc 9"/>
              <p:cNvSpPr/>
              <p:nvPr/>
            </p:nvSpPr>
            <p:spPr>
              <a:xfrm>
                <a:off x="2743200" y="3840480"/>
                <a:ext cx="182880" cy="182880"/>
              </a:xfrm>
              <a:prstGeom prst="arc">
                <a:avLst>
                  <a:gd name="adj1" fmla="val 16200000"/>
                  <a:gd name="adj2" fmla="val 528546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c 10"/>
              <p:cNvSpPr/>
              <p:nvPr/>
            </p:nvSpPr>
            <p:spPr>
              <a:xfrm>
                <a:off x="2743200" y="4023360"/>
                <a:ext cx="182880" cy="182880"/>
              </a:xfrm>
              <a:prstGeom prst="arc">
                <a:avLst>
                  <a:gd name="adj1" fmla="val 16200000"/>
                  <a:gd name="adj2" fmla="val 528546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Arc 11"/>
              <p:cNvSpPr/>
              <p:nvPr/>
            </p:nvSpPr>
            <p:spPr>
              <a:xfrm>
                <a:off x="2743200" y="4206240"/>
                <a:ext cx="182880" cy="182880"/>
              </a:xfrm>
              <a:prstGeom prst="arc">
                <a:avLst>
                  <a:gd name="adj1" fmla="val 16200000"/>
                  <a:gd name="adj2" fmla="val 528546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 flipH="1">
              <a:off x="3291840" y="3657600"/>
              <a:ext cx="182880" cy="731520"/>
              <a:chOff x="2743200" y="3657600"/>
              <a:chExt cx="182880" cy="731520"/>
            </a:xfrm>
          </p:grpSpPr>
          <p:sp>
            <p:nvSpPr>
              <p:cNvPr id="15" name="Arc 14"/>
              <p:cNvSpPr/>
              <p:nvPr/>
            </p:nvSpPr>
            <p:spPr>
              <a:xfrm>
                <a:off x="2743200" y="3657600"/>
                <a:ext cx="182880" cy="182880"/>
              </a:xfrm>
              <a:prstGeom prst="arc">
                <a:avLst>
                  <a:gd name="adj1" fmla="val 16200000"/>
                  <a:gd name="adj2" fmla="val 528546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rc 15"/>
              <p:cNvSpPr/>
              <p:nvPr/>
            </p:nvSpPr>
            <p:spPr>
              <a:xfrm>
                <a:off x="2743200" y="3840480"/>
                <a:ext cx="182880" cy="182880"/>
              </a:xfrm>
              <a:prstGeom prst="arc">
                <a:avLst>
                  <a:gd name="adj1" fmla="val 16200000"/>
                  <a:gd name="adj2" fmla="val 528546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Arc 16"/>
              <p:cNvSpPr/>
              <p:nvPr/>
            </p:nvSpPr>
            <p:spPr>
              <a:xfrm>
                <a:off x="2743200" y="4023360"/>
                <a:ext cx="182880" cy="182880"/>
              </a:xfrm>
              <a:prstGeom prst="arc">
                <a:avLst>
                  <a:gd name="adj1" fmla="val 16200000"/>
                  <a:gd name="adj2" fmla="val 528546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Arc 17"/>
              <p:cNvSpPr/>
              <p:nvPr/>
            </p:nvSpPr>
            <p:spPr>
              <a:xfrm>
                <a:off x="2743200" y="4206240"/>
                <a:ext cx="182880" cy="182880"/>
              </a:xfrm>
              <a:prstGeom prst="arc">
                <a:avLst>
                  <a:gd name="adj1" fmla="val 16200000"/>
                  <a:gd name="adj2" fmla="val 528546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 flipH="1">
              <a:off x="3017520" y="3657599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200400" y="3657600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8"/>
          <p:cNvSpPr/>
          <p:nvPr/>
        </p:nvSpPr>
        <p:spPr>
          <a:xfrm>
            <a:off x="2346960" y="4372147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/>
          <p:cNvCxnSpPr>
            <a:stCxn id="9" idx="0"/>
            <a:endCxn id="3" idx="0"/>
          </p:cNvCxnSpPr>
          <p:nvPr/>
        </p:nvCxnSpPr>
        <p:spPr>
          <a:xfrm rot="5400000" flipH="1" flipV="1">
            <a:off x="3124200" y="3777787"/>
            <a:ext cx="91440" cy="1097280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9" idx="4"/>
            <a:endCxn id="12" idx="2"/>
          </p:cNvCxnSpPr>
          <p:nvPr/>
        </p:nvCxnSpPr>
        <p:spPr>
          <a:xfrm rot="16200000" flipH="1">
            <a:off x="3125750" y="4416318"/>
            <a:ext cx="91389" cy="1100326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67200" y="4280707"/>
            <a:ext cx="2743200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8" idx="2"/>
          </p:cNvCxnSpPr>
          <p:nvPr/>
        </p:nvCxnSpPr>
        <p:spPr>
          <a:xfrm>
            <a:off x="4264154" y="5012176"/>
            <a:ext cx="2743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38663" y="3959327"/>
            <a:ext cx="4419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538663" y="4749298"/>
            <a:ext cx="4419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N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502" y="3724274"/>
            <a:ext cx="596292" cy="64787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0" y="4437867"/>
            <a:ext cx="596292" cy="64787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619726" y="4472299"/>
            <a:ext cx="7272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220V</a:t>
            </a:r>
            <a:endParaRPr lang="en-US" dirty="0"/>
          </a:p>
        </p:txBody>
      </p:sp>
      <p:pic>
        <p:nvPicPr>
          <p:cNvPr id="31" name="Picture 8" descr="Image result for dancing icon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214" y="3891137"/>
            <a:ext cx="2242078" cy="224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/>
          <p:cNvGrpSpPr/>
          <p:nvPr/>
        </p:nvGrpSpPr>
        <p:grpSpPr>
          <a:xfrm>
            <a:off x="7890510" y="6133216"/>
            <a:ext cx="457200" cy="456365"/>
            <a:chOff x="3383280" y="4664276"/>
            <a:chExt cx="457200" cy="456365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3383280" y="4937760"/>
              <a:ext cx="45720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474720" y="5029200"/>
              <a:ext cx="27432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566160" y="5120640"/>
              <a:ext cx="9144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3611880" y="4664276"/>
              <a:ext cx="0" cy="2734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4130040" y="5005982"/>
            <a:ext cx="548640" cy="1128983"/>
            <a:chOff x="3931920" y="4374849"/>
            <a:chExt cx="548640" cy="1128983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3931920" y="5028996"/>
              <a:ext cx="54864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931920" y="4849683"/>
              <a:ext cx="54864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4206240" y="5028997"/>
              <a:ext cx="0" cy="4748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206240" y="4374849"/>
              <a:ext cx="0" cy="4748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172"/>
          <p:cNvSpPr txBox="1">
            <a:spLocks noChangeArrowheads="1"/>
          </p:cNvSpPr>
          <p:nvPr/>
        </p:nvSpPr>
        <p:spPr bwMode="auto">
          <a:xfrm>
            <a:off x="402336" y="1170509"/>
            <a:ext cx="9177093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Shock hazard occurs when the human body becomes part of a return path for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current due to a HV potential (&gt;48V)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Example: bird on a power line is safe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Human standing on conductive earth:  not safe!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At high frequencies, don’t trust isolation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075192" y="6177595"/>
            <a:ext cx="4419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PE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2516532" y="6123209"/>
            <a:ext cx="7315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2895600" y="6123209"/>
            <a:ext cx="457200" cy="456365"/>
            <a:chOff x="3383280" y="4664276"/>
            <a:chExt cx="457200" cy="456365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3383280" y="4937760"/>
              <a:ext cx="45720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3474720" y="5029200"/>
              <a:ext cx="27432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566160" y="5120640"/>
              <a:ext cx="9144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3611880" y="4664276"/>
              <a:ext cx="0" cy="2734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Freeform 67"/>
          <p:cNvSpPr/>
          <p:nvPr/>
        </p:nvSpPr>
        <p:spPr>
          <a:xfrm>
            <a:off x="2871659" y="5008099"/>
            <a:ext cx="406398" cy="1119187"/>
          </a:xfrm>
          <a:custGeom>
            <a:avLst/>
            <a:gdLst>
              <a:gd name="connsiteX0" fmla="*/ 187666 w 406398"/>
              <a:gd name="connsiteY0" fmla="*/ 0 h 1119187"/>
              <a:gd name="connsiteX1" fmla="*/ 6691 w 406398"/>
              <a:gd name="connsiteY1" fmla="*/ 371475 h 1119187"/>
              <a:gd name="connsiteX2" fmla="*/ 397216 w 406398"/>
              <a:gd name="connsiteY2" fmla="*/ 700087 h 1119187"/>
              <a:gd name="connsiteX3" fmla="*/ 244816 w 406398"/>
              <a:gd name="connsiteY3" fmla="*/ 1119187 h 111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398" h="1119187">
                <a:moveTo>
                  <a:pt x="187666" y="0"/>
                </a:moveTo>
                <a:cubicBezTo>
                  <a:pt x="79716" y="127397"/>
                  <a:pt x="-28234" y="254794"/>
                  <a:pt x="6691" y="371475"/>
                </a:cubicBezTo>
                <a:cubicBezTo>
                  <a:pt x="41616" y="488156"/>
                  <a:pt x="357529" y="575468"/>
                  <a:pt x="397216" y="700087"/>
                </a:cubicBezTo>
                <a:cubicBezTo>
                  <a:pt x="436904" y="824706"/>
                  <a:pt x="340860" y="971946"/>
                  <a:pt x="244816" y="111918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4181259" y="4261704"/>
            <a:ext cx="4016691" cy="1866726"/>
          </a:xfrm>
          <a:custGeom>
            <a:avLst/>
            <a:gdLst>
              <a:gd name="connsiteX0" fmla="*/ 148898 w 4015633"/>
              <a:gd name="connsiteY0" fmla="*/ 36408 h 1873113"/>
              <a:gd name="connsiteX1" fmla="*/ 2844801 w 4015633"/>
              <a:gd name="connsiteY1" fmla="*/ 36408 h 1873113"/>
              <a:gd name="connsiteX2" fmla="*/ 3696139 w 4015633"/>
              <a:gd name="connsiteY2" fmla="*/ 414780 h 1873113"/>
              <a:gd name="connsiteX3" fmla="*/ 3995684 w 4015633"/>
              <a:gd name="connsiteY3" fmla="*/ 1100580 h 1873113"/>
              <a:gd name="connsiteX4" fmla="*/ 3979918 w 4015633"/>
              <a:gd name="connsiteY4" fmla="*/ 1770615 h 1873113"/>
              <a:gd name="connsiteX5" fmla="*/ 3916856 w 4015633"/>
              <a:gd name="connsiteY5" fmla="*/ 1857325 h 1873113"/>
              <a:gd name="connsiteX6" fmla="*/ 3640960 w 4015633"/>
              <a:gd name="connsiteY6" fmla="*/ 1857325 h 1873113"/>
              <a:gd name="connsiteX7" fmla="*/ 251373 w 4015633"/>
              <a:gd name="connsiteY7" fmla="*/ 1873090 h 1873113"/>
              <a:gd name="connsiteX8" fmla="*/ 259256 w 4015633"/>
              <a:gd name="connsiteY8" fmla="*/ 1857325 h 1873113"/>
              <a:gd name="connsiteX9" fmla="*/ 330201 w 4015633"/>
              <a:gd name="connsiteY9" fmla="*/ 1770615 h 1873113"/>
              <a:gd name="connsiteX10" fmla="*/ 416911 w 4015633"/>
              <a:gd name="connsiteY10" fmla="*/ 1565663 h 1873113"/>
              <a:gd name="connsiteX11" fmla="*/ 314435 w 4015633"/>
              <a:gd name="connsiteY11" fmla="*/ 1376477 h 1873113"/>
              <a:gd name="connsiteX12" fmla="*/ 54304 w 4015633"/>
              <a:gd name="connsiteY12" fmla="*/ 1210939 h 1873113"/>
              <a:gd name="connsiteX13" fmla="*/ 14891 w 4015633"/>
              <a:gd name="connsiteY13" fmla="*/ 982339 h 1873113"/>
              <a:gd name="connsiteX14" fmla="*/ 164663 w 4015633"/>
              <a:gd name="connsiteY14" fmla="*/ 777387 h 1873113"/>
              <a:gd name="connsiteX15" fmla="*/ 54304 w 4015633"/>
              <a:gd name="connsiteY15" fmla="*/ 753739 h 1873113"/>
              <a:gd name="connsiteX16" fmla="*/ 7008 w 4015633"/>
              <a:gd name="connsiteY16" fmla="*/ 359601 h 1873113"/>
              <a:gd name="connsiteX17" fmla="*/ 46422 w 4015633"/>
              <a:gd name="connsiteY17" fmla="*/ 83704 h 1873113"/>
              <a:gd name="connsiteX18" fmla="*/ 93718 w 4015633"/>
              <a:gd name="connsiteY18" fmla="*/ 20642 h 1873113"/>
              <a:gd name="connsiteX0" fmla="*/ 148898 w 4015633"/>
              <a:gd name="connsiteY0" fmla="*/ 36408 h 1873113"/>
              <a:gd name="connsiteX1" fmla="*/ 2844801 w 4015633"/>
              <a:gd name="connsiteY1" fmla="*/ 36408 h 1873113"/>
              <a:gd name="connsiteX2" fmla="*/ 3696139 w 4015633"/>
              <a:gd name="connsiteY2" fmla="*/ 414780 h 1873113"/>
              <a:gd name="connsiteX3" fmla="*/ 3995684 w 4015633"/>
              <a:gd name="connsiteY3" fmla="*/ 1100580 h 1873113"/>
              <a:gd name="connsiteX4" fmla="*/ 3979918 w 4015633"/>
              <a:gd name="connsiteY4" fmla="*/ 1770615 h 1873113"/>
              <a:gd name="connsiteX5" fmla="*/ 3916856 w 4015633"/>
              <a:gd name="connsiteY5" fmla="*/ 1857325 h 1873113"/>
              <a:gd name="connsiteX6" fmla="*/ 3640960 w 4015633"/>
              <a:gd name="connsiteY6" fmla="*/ 1857325 h 1873113"/>
              <a:gd name="connsiteX7" fmla="*/ 251373 w 4015633"/>
              <a:gd name="connsiteY7" fmla="*/ 1873090 h 1873113"/>
              <a:gd name="connsiteX8" fmla="*/ 259256 w 4015633"/>
              <a:gd name="connsiteY8" fmla="*/ 1857325 h 1873113"/>
              <a:gd name="connsiteX9" fmla="*/ 330201 w 4015633"/>
              <a:gd name="connsiteY9" fmla="*/ 1770615 h 1873113"/>
              <a:gd name="connsiteX10" fmla="*/ 416911 w 4015633"/>
              <a:gd name="connsiteY10" fmla="*/ 1565663 h 1873113"/>
              <a:gd name="connsiteX11" fmla="*/ 314435 w 4015633"/>
              <a:gd name="connsiteY11" fmla="*/ 1376477 h 1873113"/>
              <a:gd name="connsiteX12" fmla="*/ 54304 w 4015633"/>
              <a:gd name="connsiteY12" fmla="*/ 1210939 h 1873113"/>
              <a:gd name="connsiteX13" fmla="*/ 224441 w 4015633"/>
              <a:gd name="connsiteY13" fmla="*/ 963289 h 1873113"/>
              <a:gd name="connsiteX14" fmla="*/ 164663 w 4015633"/>
              <a:gd name="connsiteY14" fmla="*/ 777387 h 1873113"/>
              <a:gd name="connsiteX15" fmla="*/ 54304 w 4015633"/>
              <a:gd name="connsiteY15" fmla="*/ 753739 h 1873113"/>
              <a:gd name="connsiteX16" fmla="*/ 7008 w 4015633"/>
              <a:gd name="connsiteY16" fmla="*/ 359601 h 1873113"/>
              <a:gd name="connsiteX17" fmla="*/ 46422 w 4015633"/>
              <a:gd name="connsiteY17" fmla="*/ 83704 h 1873113"/>
              <a:gd name="connsiteX18" fmla="*/ 93718 w 4015633"/>
              <a:gd name="connsiteY18" fmla="*/ 20642 h 1873113"/>
              <a:gd name="connsiteX0" fmla="*/ 148898 w 4015633"/>
              <a:gd name="connsiteY0" fmla="*/ 36408 h 1873113"/>
              <a:gd name="connsiteX1" fmla="*/ 2844801 w 4015633"/>
              <a:gd name="connsiteY1" fmla="*/ 36408 h 1873113"/>
              <a:gd name="connsiteX2" fmla="*/ 3696139 w 4015633"/>
              <a:gd name="connsiteY2" fmla="*/ 414780 h 1873113"/>
              <a:gd name="connsiteX3" fmla="*/ 3995684 w 4015633"/>
              <a:gd name="connsiteY3" fmla="*/ 1100580 h 1873113"/>
              <a:gd name="connsiteX4" fmla="*/ 3979918 w 4015633"/>
              <a:gd name="connsiteY4" fmla="*/ 1770615 h 1873113"/>
              <a:gd name="connsiteX5" fmla="*/ 3916856 w 4015633"/>
              <a:gd name="connsiteY5" fmla="*/ 1857325 h 1873113"/>
              <a:gd name="connsiteX6" fmla="*/ 3640960 w 4015633"/>
              <a:gd name="connsiteY6" fmla="*/ 1857325 h 1873113"/>
              <a:gd name="connsiteX7" fmla="*/ 251373 w 4015633"/>
              <a:gd name="connsiteY7" fmla="*/ 1873090 h 1873113"/>
              <a:gd name="connsiteX8" fmla="*/ 259256 w 4015633"/>
              <a:gd name="connsiteY8" fmla="*/ 1857325 h 1873113"/>
              <a:gd name="connsiteX9" fmla="*/ 330201 w 4015633"/>
              <a:gd name="connsiteY9" fmla="*/ 1770615 h 1873113"/>
              <a:gd name="connsiteX10" fmla="*/ 416911 w 4015633"/>
              <a:gd name="connsiteY10" fmla="*/ 1565663 h 1873113"/>
              <a:gd name="connsiteX11" fmla="*/ 314435 w 4015633"/>
              <a:gd name="connsiteY11" fmla="*/ 1376477 h 1873113"/>
              <a:gd name="connsiteX12" fmla="*/ 54304 w 4015633"/>
              <a:gd name="connsiteY12" fmla="*/ 1210939 h 1873113"/>
              <a:gd name="connsiteX13" fmla="*/ 224441 w 4015633"/>
              <a:gd name="connsiteY13" fmla="*/ 963289 h 1873113"/>
              <a:gd name="connsiteX14" fmla="*/ 164663 w 4015633"/>
              <a:gd name="connsiteY14" fmla="*/ 777387 h 1873113"/>
              <a:gd name="connsiteX15" fmla="*/ 54304 w 4015633"/>
              <a:gd name="connsiteY15" fmla="*/ 753739 h 1873113"/>
              <a:gd name="connsiteX16" fmla="*/ 7008 w 4015633"/>
              <a:gd name="connsiteY16" fmla="*/ 359601 h 1873113"/>
              <a:gd name="connsiteX17" fmla="*/ 46422 w 4015633"/>
              <a:gd name="connsiteY17" fmla="*/ 83704 h 1873113"/>
              <a:gd name="connsiteX18" fmla="*/ 93718 w 4015633"/>
              <a:gd name="connsiteY18" fmla="*/ 20642 h 1873113"/>
              <a:gd name="connsiteX0" fmla="*/ 148898 w 4015633"/>
              <a:gd name="connsiteY0" fmla="*/ 36408 h 1873113"/>
              <a:gd name="connsiteX1" fmla="*/ 2844801 w 4015633"/>
              <a:gd name="connsiteY1" fmla="*/ 36408 h 1873113"/>
              <a:gd name="connsiteX2" fmla="*/ 3696139 w 4015633"/>
              <a:gd name="connsiteY2" fmla="*/ 414780 h 1873113"/>
              <a:gd name="connsiteX3" fmla="*/ 3995684 w 4015633"/>
              <a:gd name="connsiteY3" fmla="*/ 1100580 h 1873113"/>
              <a:gd name="connsiteX4" fmla="*/ 3979918 w 4015633"/>
              <a:gd name="connsiteY4" fmla="*/ 1770615 h 1873113"/>
              <a:gd name="connsiteX5" fmla="*/ 3916856 w 4015633"/>
              <a:gd name="connsiteY5" fmla="*/ 1857325 h 1873113"/>
              <a:gd name="connsiteX6" fmla="*/ 3640960 w 4015633"/>
              <a:gd name="connsiteY6" fmla="*/ 1857325 h 1873113"/>
              <a:gd name="connsiteX7" fmla="*/ 251373 w 4015633"/>
              <a:gd name="connsiteY7" fmla="*/ 1873090 h 1873113"/>
              <a:gd name="connsiteX8" fmla="*/ 259256 w 4015633"/>
              <a:gd name="connsiteY8" fmla="*/ 1857325 h 1873113"/>
              <a:gd name="connsiteX9" fmla="*/ 330201 w 4015633"/>
              <a:gd name="connsiteY9" fmla="*/ 1770615 h 1873113"/>
              <a:gd name="connsiteX10" fmla="*/ 416911 w 4015633"/>
              <a:gd name="connsiteY10" fmla="*/ 1565663 h 1873113"/>
              <a:gd name="connsiteX11" fmla="*/ 314435 w 4015633"/>
              <a:gd name="connsiteY11" fmla="*/ 1376477 h 1873113"/>
              <a:gd name="connsiteX12" fmla="*/ 201942 w 4015633"/>
              <a:gd name="connsiteY12" fmla="*/ 1253802 h 1873113"/>
              <a:gd name="connsiteX13" fmla="*/ 224441 w 4015633"/>
              <a:gd name="connsiteY13" fmla="*/ 963289 h 1873113"/>
              <a:gd name="connsiteX14" fmla="*/ 164663 w 4015633"/>
              <a:gd name="connsiteY14" fmla="*/ 777387 h 1873113"/>
              <a:gd name="connsiteX15" fmla="*/ 54304 w 4015633"/>
              <a:gd name="connsiteY15" fmla="*/ 753739 h 1873113"/>
              <a:gd name="connsiteX16" fmla="*/ 7008 w 4015633"/>
              <a:gd name="connsiteY16" fmla="*/ 359601 h 1873113"/>
              <a:gd name="connsiteX17" fmla="*/ 46422 w 4015633"/>
              <a:gd name="connsiteY17" fmla="*/ 83704 h 1873113"/>
              <a:gd name="connsiteX18" fmla="*/ 93718 w 4015633"/>
              <a:gd name="connsiteY18" fmla="*/ 20642 h 1873113"/>
              <a:gd name="connsiteX0" fmla="*/ 148898 w 4015633"/>
              <a:gd name="connsiteY0" fmla="*/ 36408 h 1873113"/>
              <a:gd name="connsiteX1" fmla="*/ 2844801 w 4015633"/>
              <a:gd name="connsiteY1" fmla="*/ 36408 h 1873113"/>
              <a:gd name="connsiteX2" fmla="*/ 3696139 w 4015633"/>
              <a:gd name="connsiteY2" fmla="*/ 414780 h 1873113"/>
              <a:gd name="connsiteX3" fmla="*/ 3995684 w 4015633"/>
              <a:gd name="connsiteY3" fmla="*/ 1100580 h 1873113"/>
              <a:gd name="connsiteX4" fmla="*/ 3979918 w 4015633"/>
              <a:gd name="connsiteY4" fmla="*/ 1770615 h 1873113"/>
              <a:gd name="connsiteX5" fmla="*/ 3916856 w 4015633"/>
              <a:gd name="connsiteY5" fmla="*/ 1857325 h 1873113"/>
              <a:gd name="connsiteX6" fmla="*/ 3640960 w 4015633"/>
              <a:gd name="connsiteY6" fmla="*/ 1857325 h 1873113"/>
              <a:gd name="connsiteX7" fmla="*/ 251373 w 4015633"/>
              <a:gd name="connsiteY7" fmla="*/ 1873090 h 1873113"/>
              <a:gd name="connsiteX8" fmla="*/ 259256 w 4015633"/>
              <a:gd name="connsiteY8" fmla="*/ 1857325 h 1873113"/>
              <a:gd name="connsiteX9" fmla="*/ 330201 w 4015633"/>
              <a:gd name="connsiteY9" fmla="*/ 1770615 h 1873113"/>
              <a:gd name="connsiteX10" fmla="*/ 221649 w 4015633"/>
              <a:gd name="connsiteY10" fmla="*/ 1579951 h 1873113"/>
              <a:gd name="connsiteX11" fmla="*/ 314435 w 4015633"/>
              <a:gd name="connsiteY11" fmla="*/ 1376477 h 1873113"/>
              <a:gd name="connsiteX12" fmla="*/ 201942 w 4015633"/>
              <a:gd name="connsiteY12" fmla="*/ 1253802 h 1873113"/>
              <a:gd name="connsiteX13" fmla="*/ 224441 w 4015633"/>
              <a:gd name="connsiteY13" fmla="*/ 963289 h 1873113"/>
              <a:gd name="connsiteX14" fmla="*/ 164663 w 4015633"/>
              <a:gd name="connsiteY14" fmla="*/ 777387 h 1873113"/>
              <a:gd name="connsiteX15" fmla="*/ 54304 w 4015633"/>
              <a:gd name="connsiteY15" fmla="*/ 753739 h 1873113"/>
              <a:gd name="connsiteX16" fmla="*/ 7008 w 4015633"/>
              <a:gd name="connsiteY16" fmla="*/ 359601 h 1873113"/>
              <a:gd name="connsiteX17" fmla="*/ 46422 w 4015633"/>
              <a:gd name="connsiteY17" fmla="*/ 83704 h 1873113"/>
              <a:gd name="connsiteX18" fmla="*/ 93718 w 4015633"/>
              <a:gd name="connsiteY18" fmla="*/ 20642 h 1873113"/>
              <a:gd name="connsiteX0" fmla="*/ 148898 w 4015633"/>
              <a:gd name="connsiteY0" fmla="*/ 36408 h 1873113"/>
              <a:gd name="connsiteX1" fmla="*/ 2844801 w 4015633"/>
              <a:gd name="connsiteY1" fmla="*/ 36408 h 1873113"/>
              <a:gd name="connsiteX2" fmla="*/ 3696139 w 4015633"/>
              <a:gd name="connsiteY2" fmla="*/ 414780 h 1873113"/>
              <a:gd name="connsiteX3" fmla="*/ 3995684 w 4015633"/>
              <a:gd name="connsiteY3" fmla="*/ 1100580 h 1873113"/>
              <a:gd name="connsiteX4" fmla="*/ 3979918 w 4015633"/>
              <a:gd name="connsiteY4" fmla="*/ 1770615 h 1873113"/>
              <a:gd name="connsiteX5" fmla="*/ 3916856 w 4015633"/>
              <a:gd name="connsiteY5" fmla="*/ 1857325 h 1873113"/>
              <a:gd name="connsiteX6" fmla="*/ 3640960 w 4015633"/>
              <a:gd name="connsiteY6" fmla="*/ 1857325 h 1873113"/>
              <a:gd name="connsiteX7" fmla="*/ 251373 w 4015633"/>
              <a:gd name="connsiteY7" fmla="*/ 1873090 h 1873113"/>
              <a:gd name="connsiteX8" fmla="*/ 259256 w 4015633"/>
              <a:gd name="connsiteY8" fmla="*/ 1857325 h 1873113"/>
              <a:gd name="connsiteX9" fmla="*/ 330201 w 4015633"/>
              <a:gd name="connsiteY9" fmla="*/ 1770615 h 1873113"/>
              <a:gd name="connsiteX10" fmla="*/ 221649 w 4015633"/>
              <a:gd name="connsiteY10" fmla="*/ 1579951 h 1873113"/>
              <a:gd name="connsiteX11" fmla="*/ 219185 w 4015633"/>
              <a:gd name="connsiteY11" fmla="*/ 1376477 h 1873113"/>
              <a:gd name="connsiteX12" fmla="*/ 201942 w 4015633"/>
              <a:gd name="connsiteY12" fmla="*/ 1253802 h 1873113"/>
              <a:gd name="connsiteX13" fmla="*/ 224441 w 4015633"/>
              <a:gd name="connsiteY13" fmla="*/ 963289 h 1873113"/>
              <a:gd name="connsiteX14" fmla="*/ 164663 w 4015633"/>
              <a:gd name="connsiteY14" fmla="*/ 777387 h 1873113"/>
              <a:gd name="connsiteX15" fmla="*/ 54304 w 4015633"/>
              <a:gd name="connsiteY15" fmla="*/ 753739 h 1873113"/>
              <a:gd name="connsiteX16" fmla="*/ 7008 w 4015633"/>
              <a:gd name="connsiteY16" fmla="*/ 359601 h 1873113"/>
              <a:gd name="connsiteX17" fmla="*/ 46422 w 4015633"/>
              <a:gd name="connsiteY17" fmla="*/ 83704 h 1873113"/>
              <a:gd name="connsiteX18" fmla="*/ 93718 w 4015633"/>
              <a:gd name="connsiteY18" fmla="*/ 20642 h 1873113"/>
              <a:gd name="connsiteX0" fmla="*/ 144704 w 4011439"/>
              <a:gd name="connsiteY0" fmla="*/ 36408 h 1873513"/>
              <a:gd name="connsiteX1" fmla="*/ 2840607 w 4011439"/>
              <a:gd name="connsiteY1" fmla="*/ 36408 h 1873513"/>
              <a:gd name="connsiteX2" fmla="*/ 3691945 w 4011439"/>
              <a:gd name="connsiteY2" fmla="*/ 414780 h 1873513"/>
              <a:gd name="connsiteX3" fmla="*/ 3991490 w 4011439"/>
              <a:gd name="connsiteY3" fmla="*/ 1100580 h 1873513"/>
              <a:gd name="connsiteX4" fmla="*/ 3975724 w 4011439"/>
              <a:gd name="connsiteY4" fmla="*/ 1770615 h 1873513"/>
              <a:gd name="connsiteX5" fmla="*/ 3912662 w 4011439"/>
              <a:gd name="connsiteY5" fmla="*/ 1857325 h 1873513"/>
              <a:gd name="connsiteX6" fmla="*/ 3636766 w 4011439"/>
              <a:gd name="connsiteY6" fmla="*/ 1857325 h 1873513"/>
              <a:gd name="connsiteX7" fmla="*/ 247179 w 4011439"/>
              <a:gd name="connsiteY7" fmla="*/ 1873090 h 1873513"/>
              <a:gd name="connsiteX8" fmla="*/ 255062 w 4011439"/>
              <a:gd name="connsiteY8" fmla="*/ 1857325 h 1873513"/>
              <a:gd name="connsiteX9" fmla="*/ 211707 w 4011439"/>
              <a:gd name="connsiteY9" fmla="*/ 1751565 h 1873513"/>
              <a:gd name="connsiteX10" fmla="*/ 217455 w 4011439"/>
              <a:gd name="connsiteY10" fmla="*/ 1579951 h 1873513"/>
              <a:gd name="connsiteX11" fmla="*/ 214991 w 4011439"/>
              <a:gd name="connsiteY11" fmla="*/ 1376477 h 1873513"/>
              <a:gd name="connsiteX12" fmla="*/ 197748 w 4011439"/>
              <a:gd name="connsiteY12" fmla="*/ 1253802 h 1873513"/>
              <a:gd name="connsiteX13" fmla="*/ 220247 w 4011439"/>
              <a:gd name="connsiteY13" fmla="*/ 963289 h 1873513"/>
              <a:gd name="connsiteX14" fmla="*/ 160469 w 4011439"/>
              <a:gd name="connsiteY14" fmla="*/ 777387 h 1873513"/>
              <a:gd name="connsiteX15" fmla="*/ 50110 w 4011439"/>
              <a:gd name="connsiteY15" fmla="*/ 753739 h 1873513"/>
              <a:gd name="connsiteX16" fmla="*/ 2814 w 4011439"/>
              <a:gd name="connsiteY16" fmla="*/ 359601 h 1873513"/>
              <a:gd name="connsiteX17" fmla="*/ 42228 w 4011439"/>
              <a:gd name="connsiteY17" fmla="*/ 83704 h 1873513"/>
              <a:gd name="connsiteX18" fmla="*/ 89524 w 4011439"/>
              <a:gd name="connsiteY18" fmla="*/ 20642 h 1873513"/>
              <a:gd name="connsiteX0" fmla="*/ 162773 w 4029508"/>
              <a:gd name="connsiteY0" fmla="*/ 36408 h 1873090"/>
              <a:gd name="connsiteX1" fmla="*/ 2858676 w 4029508"/>
              <a:gd name="connsiteY1" fmla="*/ 36408 h 1873090"/>
              <a:gd name="connsiteX2" fmla="*/ 3710014 w 4029508"/>
              <a:gd name="connsiteY2" fmla="*/ 414780 h 1873090"/>
              <a:gd name="connsiteX3" fmla="*/ 4009559 w 4029508"/>
              <a:gd name="connsiteY3" fmla="*/ 1100580 h 1873090"/>
              <a:gd name="connsiteX4" fmla="*/ 3993793 w 4029508"/>
              <a:gd name="connsiteY4" fmla="*/ 1770615 h 1873090"/>
              <a:gd name="connsiteX5" fmla="*/ 3930731 w 4029508"/>
              <a:gd name="connsiteY5" fmla="*/ 1857325 h 1873090"/>
              <a:gd name="connsiteX6" fmla="*/ 3654835 w 4029508"/>
              <a:gd name="connsiteY6" fmla="*/ 1857325 h 1873090"/>
              <a:gd name="connsiteX7" fmla="*/ 265248 w 4029508"/>
              <a:gd name="connsiteY7" fmla="*/ 1873090 h 1873090"/>
              <a:gd name="connsiteX8" fmla="*/ 206456 w 4029508"/>
              <a:gd name="connsiteY8" fmla="*/ 1823988 h 1873090"/>
              <a:gd name="connsiteX9" fmla="*/ 229776 w 4029508"/>
              <a:gd name="connsiteY9" fmla="*/ 1751565 h 1873090"/>
              <a:gd name="connsiteX10" fmla="*/ 235524 w 4029508"/>
              <a:gd name="connsiteY10" fmla="*/ 1579951 h 1873090"/>
              <a:gd name="connsiteX11" fmla="*/ 233060 w 4029508"/>
              <a:gd name="connsiteY11" fmla="*/ 1376477 h 1873090"/>
              <a:gd name="connsiteX12" fmla="*/ 215817 w 4029508"/>
              <a:gd name="connsiteY12" fmla="*/ 1253802 h 1873090"/>
              <a:gd name="connsiteX13" fmla="*/ 238316 w 4029508"/>
              <a:gd name="connsiteY13" fmla="*/ 963289 h 1873090"/>
              <a:gd name="connsiteX14" fmla="*/ 178538 w 4029508"/>
              <a:gd name="connsiteY14" fmla="*/ 777387 h 1873090"/>
              <a:gd name="connsiteX15" fmla="*/ 68179 w 4029508"/>
              <a:gd name="connsiteY15" fmla="*/ 753739 h 1873090"/>
              <a:gd name="connsiteX16" fmla="*/ 20883 w 4029508"/>
              <a:gd name="connsiteY16" fmla="*/ 359601 h 1873090"/>
              <a:gd name="connsiteX17" fmla="*/ 60297 w 4029508"/>
              <a:gd name="connsiteY17" fmla="*/ 83704 h 1873090"/>
              <a:gd name="connsiteX18" fmla="*/ 107593 w 4029508"/>
              <a:gd name="connsiteY18" fmla="*/ 20642 h 1873090"/>
              <a:gd name="connsiteX0" fmla="*/ 141938 w 4008673"/>
              <a:gd name="connsiteY0" fmla="*/ 36408 h 1868328"/>
              <a:gd name="connsiteX1" fmla="*/ 2837841 w 4008673"/>
              <a:gd name="connsiteY1" fmla="*/ 36408 h 1868328"/>
              <a:gd name="connsiteX2" fmla="*/ 3689179 w 4008673"/>
              <a:gd name="connsiteY2" fmla="*/ 414780 h 1868328"/>
              <a:gd name="connsiteX3" fmla="*/ 3988724 w 4008673"/>
              <a:gd name="connsiteY3" fmla="*/ 1100580 h 1868328"/>
              <a:gd name="connsiteX4" fmla="*/ 3972958 w 4008673"/>
              <a:gd name="connsiteY4" fmla="*/ 1770615 h 1868328"/>
              <a:gd name="connsiteX5" fmla="*/ 3909896 w 4008673"/>
              <a:gd name="connsiteY5" fmla="*/ 1857325 h 1868328"/>
              <a:gd name="connsiteX6" fmla="*/ 3634000 w 4008673"/>
              <a:gd name="connsiteY6" fmla="*/ 1857325 h 1868328"/>
              <a:gd name="connsiteX7" fmla="*/ 1068326 w 4008673"/>
              <a:gd name="connsiteY7" fmla="*/ 1868328 h 1868328"/>
              <a:gd name="connsiteX8" fmla="*/ 185621 w 4008673"/>
              <a:gd name="connsiteY8" fmla="*/ 1823988 h 1868328"/>
              <a:gd name="connsiteX9" fmla="*/ 208941 w 4008673"/>
              <a:gd name="connsiteY9" fmla="*/ 1751565 h 1868328"/>
              <a:gd name="connsiteX10" fmla="*/ 214689 w 4008673"/>
              <a:gd name="connsiteY10" fmla="*/ 1579951 h 1868328"/>
              <a:gd name="connsiteX11" fmla="*/ 212225 w 4008673"/>
              <a:gd name="connsiteY11" fmla="*/ 1376477 h 1868328"/>
              <a:gd name="connsiteX12" fmla="*/ 194982 w 4008673"/>
              <a:gd name="connsiteY12" fmla="*/ 1253802 h 1868328"/>
              <a:gd name="connsiteX13" fmla="*/ 217481 w 4008673"/>
              <a:gd name="connsiteY13" fmla="*/ 963289 h 1868328"/>
              <a:gd name="connsiteX14" fmla="*/ 157703 w 4008673"/>
              <a:gd name="connsiteY14" fmla="*/ 777387 h 1868328"/>
              <a:gd name="connsiteX15" fmla="*/ 47344 w 4008673"/>
              <a:gd name="connsiteY15" fmla="*/ 753739 h 1868328"/>
              <a:gd name="connsiteX16" fmla="*/ 48 w 4008673"/>
              <a:gd name="connsiteY16" fmla="*/ 359601 h 1868328"/>
              <a:gd name="connsiteX17" fmla="*/ 39462 w 4008673"/>
              <a:gd name="connsiteY17" fmla="*/ 83704 h 1868328"/>
              <a:gd name="connsiteX18" fmla="*/ 86758 w 4008673"/>
              <a:gd name="connsiteY18" fmla="*/ 20642 h 1868328"/>
              <a:gd name="connsiteX0" fmla="*/ 141938 w 4008673"/>
              <a:gd name="connsiteY0" fmla="*/ 36408 h 1872714"/>
              <a:gd name="connsiteX1" fmla="*/ 2837841 w 4008673"/>
              <a:gd name="connsiteY1" fmla="*/ 36408 h 1872714"/>
              <a:gd name="connsiteX2" fmla="*/ 3689179 w 4008673"/>
              <a:gd name="connsiteY2" fmla="*/ 414780 h 1872714"/>
              <a:gd name="connsiteX3" fmla="*/ 3988724 w 4008673"/>
              <a:gd name="connsiteY3" fmla="*/ 1100580 h 1872714"/>
              <a:gd name="connsiteX4" fmla="*/ 3972958 w 4008673"/>
              <a:gd name="connsiteY4" fmla="*/ 1770615 h 1872714"/>
              <a:gd name="connsiteX5" fmla="*/ 3909896 w 4008673"/>
              <a:gd name="connsiteY5" fmla="*/ 1857325 h 1872714"/>
              <a:gd name="connsiteX6" fmla="*/ 3634000 w 4008673"/>
              <a:gd name="connsiteY6" fmla="*/ 1857325 h 1872714"/>
              <a:gd name="connsiteX7" fmla="*/ 1068326 w 4008673"/>
              <a:gd name="connsiteY7" fmla="*/ 1868328 h 1872714"/>
              <a:gd name="connsiteX8" fmla="*/ 266583 w 4008673"/>
              <a:gd name="connsiteY8" fmla="*/ 1862088 h 1872714"/>
              <a:gd name="connsiteX9" fmla="*/ 208941 w 4008673"/>
              <a:gd name="connsiteY9" fmla="*/ 1751565 h 1872714"/>
              <a:gd name="connsiteX10" fmla="*/ 214689 w 4008673"/>
              <a:gd name="connsiteY10" fmla="*/ 1579951 h 1872714"/>
              <a:gd name="connsiteX11" fmla="*/ 212225 w 4008673"/>
              <a:gd name="connsiteY11" fmla="*/ 1376477 h 1872714"/>
              <a:gd name="connsiteX12" fmla="*/ 194982 w 4008673"/>
              <a:gd name="connsiteY12" fmla="*/ 1253802 h 1872714"/>
              <a:gd name="connsiteX13" fmla="*/ 217481 w 4008673"/>
              <a:gd name="connsiteY13" fmla="*/ 963289 h 1872714"/>
              <a:gd name="connsiteX14" fmla="*/ 157703 w 4008673"/>
              <a:gd name="connsiteY14" fmla="*/ 777387 h 1872714"/>
              <a:gd name="connsiteX15" fmla="*/ 47344 w 4008673"/>
              <a:gd name="connsiteY15" fmla="*/ 753739 h 1872714"/>
              <a:gd name="connsiteX16" fmla="*/ 48 w 4008673"/>
              <a:gd name="connsiteY16" fmla="*/ 359601 h 1872714"/>
              <a:gd name="connsiteX17" fmla="*/ 39462 w 4008673"/>
              <a:gd name="connsiteY17" fmla="*/ 83704 h 1872714"/>
              <a:gd name="connsiteX18" fmla="*/ 86758 w 4008673"/>
              <a:gd name="connsiteY18" fmla="*/ 20642 h 1872714"/>
              <a:gd name="connsiteX0" fmla="*/ 141938 w 4008673"/>
              <a:gd name="connsiteY0" fmla="*/ 36408 h 1868328"/>
              <a:gd name="connsiteX1" fmla="*/ 2837841 w 4008673"/>
              <a:gd name="connsiteY1" fmla="*/ 36408 h 1868328"/>
              <a:gd name="connsiteX2" fmla="*/ 3689179 w 4008673"/>
              <a:gd name="connsiteY2" fmla="*/ 414780 h 1868328"/>
              <a:gd name="connsiteX3" fmla="*/ 3988724 w 4008673"/>
              <a:gd name="connsiteY3" fmla="*/ 1100580 h 1868328"/>
              <a:gd name="connsiteX4" fmla="*/ 3972958 w 4008673"/>
              <a:gd name="connsiteY4" fmla="*/ 1770615 h 1868328"/>
              <a:gd name="connsiteX5" fmla="*/ 3909896 w 4008673"/>
              <a:gd name="connsiteY5" fmla="*/ 1857325 h 1868328"/>
              <a:gd name="connsiteX6" fmla="*/ 3634000 w 4008673"/>
              <a:gd name="connsiteY6" fmla="*/ 1857325 h 1868328"/>
              <a:gd name="connsiteX7" fmla="*/ 1068326 w 4008673"/>
              <a:gd name="connsiteY7" fmla="*/ 1868328 h 1868328"/>
              <a:gd name="connsiteX8" fmla="*/ 266583 w 4008673"/>
              <a:gd name="connsiteY8" fmla="*/ 1862088 h 1868328"/>
              <a:gd name="connsiteX9" fmla="*/ 208941 w 4008673"/>
              <a:gd name="connsiteY9" fmla="*/ 1751565 h 1868328"/>
              <a:gd name="connsiteX10" fmla="*/ 214689 w 4008673"/>
              <a:gd name="connsiteY10" fmla="*/ 1579951 h 1868328"/>
              <a:gd name="connsiteX11" fmla="*/ 212225 w 4008673"/>
              <a:gd name="connsiteY11" fmla="*/ 1376477 h 1868328"/>
              <a:gd name="connsiteX12" fmla="*/ 194982 w 4008673"/>
              <a:gd name="connsiteY12" fmla="*/ 1253802 h 1868328"/>
              <a:gd name="connsiteX13" fmla="*/ 217481 w 4008673"/>
              <a:gd name="connsiteY13" fmla="*/ 963289 h 1868328"/>
              <a:gd name="connsiteX14" fmla="*/ 157703 w 4008673"/>
              <a:gd name="connsiteY14" fmla="*/ 777387 h 1868328"/>
              <a:gd name="connsiteX15" fmla="*/ 47344 w 4008673"/>
              <a:gd name="connsiteY15" fmla="*/ 753739 h 1868328"/>
              <a:gd name="connsiteX16" fmla="*/ 48 w 4008673"/>
              <a:gd name="connsiteY16" fmla="*/ 359601 h 1868328"/>
              <a:gd name="connsiteX17" fmla="*/ 39462 w 4008673"/>
              <a:gd name="connsiteY17" fmla="*/ 83704 h 1868328"/>
              <a:gd name="connsiteX18" fmla="*/ 86758 w 4008673"/>
              <a:gd name="connsiteY18" fmla="*/ 20642 h 1868328"/>
              <a:gd name="connsiteX0" fmla="*/ 141938 w 4008673"/>
              <a:gd name="connsiteY0" fmla="*/ 36408 h 1868328"/>
              <a:gd name="connsiteX1" fmla="*/ 2837841 w 4008673"/>
              <a:gd name="connsiteY1" fmla="*/ 36408 h 1868328"/>
              <a:gd name="connsiteX2" fmla="*/ 3689179 w 4008673"/>
              <a:gd name="connsiteY2" fmla="*/ 414780 h 1868328"/>
              <a:gd name="connsiteX3" fmla="*/ 3988724 w 4008673"/>
              <a:gd name="connsiteY3" fmla="*/ 1100580 h 1868328"/>
              <a:gd name="connsiteX4" fmla="*/ 3972958 w 4008673"/>
              <a:gd name="connsiteY4" fmla="*/ 1770615 h 1868328"/>
              <a:gd name="connsiteX5" fmla="*/ 3909896 w 4008673"/>
              <a:gd name="connsiteY5" fmla="*/ 1857325 h 1868328"/>
              <a:gd name="connsiteX6" fmla="*/ 3634000 w 4008673"/>
              <a:gd name="connsiteY6" fmla="*/ 1857325 h 1868328"/>
              <a:gd name="connsiteX7" fmla="*/ 1068326 w 4008673"/>
              <a:gd name="connsiteY7" fmla="*/ 1868328 h 1868328"/>
              <a:gd name="connsiteX8" fmla="*/ 266583 w 4008673"/>
              <a:gd name="connsiteY8" fmla="*/ 1862088 h 1868328"/>
              <a:gd name="connsiteX9" fmla="*/ 208941 w 4008673"/>
              <a:gd name="connsiteY9" fmla="*/ 1751565 h 1868328"/>
              <a:gd name="connsiteX10" fmla="*/ 214689 w 4008673"/>
              <a:gd name="connsiteY10" fmla="*/ 1579951 h 1868328"/>
              <a:gd name="connsiteX11" fmla="*/ 212225 w 4008673"/>
              <a:gd name="connsiteY11" fmla="*/ 1376477 h 1868328"/>
              <a:gd name="connsiteX12" fmla="*/ 214032 w 4008673"/>
              <a:gd name="connsiteY12" fmla="*/ 1253802 h 1868328"/>
              <a:gd name="connsiteX13" fmla="*/ 217481 w 4008673"/>
              <a:gd name="connsiteY13" fmla="*/ 963289 h 1868328"/>
              <a:gd name="connsiteX14" fmla="*/ 157703 w 4008673"/>
              <a:gd name="connsiteY14" fmla="*/ 777387 h 1868328"/>
              <a:gd name="connsiteX15" fmla="*/ 47344 w 4008673"/>
              <a:gd name="connsiteY15" fmla="*/ 753739 h 1868328"/>
              <a:gd name="connsiteX16" fmla="*/ 48 w 4008673"/>
              <a:gd name="connsiteY16" fmla="*/ 359601 h 1868328"/>
              <a:gd name="connsiteX17" fmla="*/ 39462 w 4008673"/>
              <a:gd name="connsiteY17" fmla="*/ 83704 h 1868328"/>
              <a:gd name="connsiteX18" fmla="*/ 86758 w 4008673"/>
              <a:gd name="connsiteY18" fmla="*/ 20642 h 1868328"/>
              <a:gd name="connsiteX0" fmla="*/ 141938 w 4008673"/>
              <a:gd name="connsiteY0" fmla="*/ 36408 h 1868328"/>
              <a:gd name="connsiteX1" fmla="*/ 2837841 w 4008673"/>
              <a:gd name="connsiteY1" fmla="*/ 36408 h 1868328"/>
              <a:gd name="connsiteX2" fmla="*/ 3689179 w 4008673"/>
              <a:gd name="connsiteY2" fmla="*/ 414780 h 1868328"/>
              <a:gd name="connsiteX3" fmla="*/ 3988724 w 4008673"/>
              <a:gd name="connsiteY3" fmla="*/ 1100580 h 1868328"/>
              <a:gd name="connsiteX4" fmla="*/ 3972958 w 4008673"/>
              <a:gd name="connsiteY4" fmla="*/ 1770615 h 1868328"/>
              <a:gd name="connsiteX5" fmla="*/ 3909896 w 4008673"/>
              <a:gd name="connsiteY5" fmla="*/ 1857325 h 1868328"/>
              <a:gd name="connsiteX6" fmla="*/ 3634000 w 4008673"/>
              <a:gd name="connsiteY6" fmla="*/ 1857325 h 1868328"/>
              <a:gd name="connsiteX7" fmla="*/ 1068326 w 4008673"/>
              <a:gd name="connsiteY7" fmla="*/ 1868328 h 1868328"/>
              <a:gd name="connsiteX8" fmla="*/ 266583 w 4008673"/>
              <a:gd name="connsiteY8" fmla="*/ 1862088 h 1868328"/>
              <a:gd name="connsiteX9" fmla="*/ 208941 w 4008673"/>
              <a:gd name="connsiteY9" fmla="*/ 1751565 h 1868328"/>
              <a:gd name="connsiteX10" fmla="*/ 214689 w 4008673"/>
              <a:gd name="connsiteY10" fmla="*/ 1579951 h 1868328"/>
              <a:gd name="connsiteX11" fmla="*/ 212225 w 4008673"/>
              <a:gd name="connsiteY11" fmla="*/ 1376477 h 1868328"/>
              <a:gd name="connsiteX12" fmla="*/ 214032 w 4008673"/>
              <a:gd name="connsiteY12" fmla="*/ 1253802 h 1868328"/>
              <a:gd name="connsiteX13" fmla="*/ 217481 w 4008673"/>
              <a:gd name="connsiteY13" fmla="*/ 963289 h 1868328"/>
              <a:gd name="connsiteX14" fmla="*/ 214853 w 4008673"/>
              <a:gd name="connsiteY14" fmla="*/ 772624 h 1868328"/>
              <a:gd name="connsiteX15" fmla="*/ 47344 w 4008673"/>
              <a:gd name="connsiteY15" fmla="*/ 753739 h 1868328"/>
              <a:gd name="connsiteX16" fmla="*/ 48 w 4008673"/>
              <a:gd name="connsiteY16" fmla="*/ 359601 h 1868328"/>
              <a:gd name="connsiteX17" fmla="*/ 39462 w 4008673"/>
              <a:gd name="connsiteY17" fmla="*/ 83704 h 1868328"/>
              <a:gd name="connsiteX18" fmla="*/ 86758 w 4008673"/>
              <a:gd name="connsiteY18" fmla="*/ 20642 h 1868328"/>
              <a:gd name="connsiteX0" fmla="*/ 149956 w 4016691"/>
              <a:gd name="connsiteY0" fmla="*/ 36408 h 1868328"/>
              <a:gd name="connsiteX1" fmla="*/ 2845859 w 4016691"/>
              <a:gd name="connsiteY1" fmla="*/ 36408 h 1868328"/>
              <a:gd name="connsiteX2" fmla="*/ 3697197 w 4016691"/>
              <a:gd name="connsiteY2" fmla="*/ 414780 h 1868328"/>
              <a:gd name="connsiteX3" fmla="*/ 3996742 w 4016691"/>
              <a:gd name="connsiteY3" fmla="*/ 1100580 h 1868328"/>
              <a:gd name="connsiteX4" fmla="*/ 3980976 w 4016691"/>
              <a:gd name="connsiteY4" fmla="*/ 1770615 h 1868328"/>
              <a:gd name="connsiteX5" fmla="*/ 3917914 w 4016691"/>
              <a:gd name="connsiteY5" fmla="*/ 1857325 h 1868328"/>
              <a:gd name="connsiteX6" fmla="*/ 3642018 w 4016691"/>
              <a:gd name="connsiteY6" fmla="*/ 1857325 h 1868328"/>
              <a:gd name="connsiteX7" fmla="*/ 1076344 w 4016691"/>
              <a:gd name="connsiteY7" fmla="*/ 1868328 h 1868328"/>
              <a:gd name="connsiteX8" fmla="*/ 274601 w 4016691"/>
              <a:gd name="connsiteY8" fmla="*/ 1862088 h 1868328"/>
              <a:gd name="connsiteX9" fmla="*/ 216959 w 4016691"/>
              <a:gd name="connsiteY9" fmla="*/ 1751565 h 1868328"/>
              <a:gd name="connsiteX10" fmla="*/ 222707 w 4016691"/>
              <a:gd name="connsiteY10" fmla="*/ 1579951 h 1868328"/>
              <a:gd name="connsiteX11" fmla="*/ 220243 w 4016691"/>
              <a:gd name="connsiteY11" fmla="*/ 1376477 h 1868328"/>
              <a:gd name="connsiteX12" fmla="*/ 222050 w 4016691"/>
              <a:gd name="connsiteY12" fmla="*/ 1253802 h 1868328"/>
              <a:gd name="connsiteX13" fmla="*/ 225499 w 4016691"/>
              <a:gd name="connsiteY13" fmla="*/ 963289 h 1868328"/>
              <a:gd name="connsiteX14" fmla="*/ 222871 w 4016691"/>
              <a:gd name="connsiteY14" fmla="*/ 772624 h 1868328"/>
              <a:gd name="connsiteX15" fmla="*/ 22025 w 4016691"/>
              <a:gd name="connsiteY15" fmla="*/ 715639 h 1868328"/>
              <a:gd name="connsiteX16" fmla="*/ 8066 w 4016691"/>
              <a:gd name="connsiteY16" fmla="*/ 359601 h 1868328"/>
              <a:gd name="connsiteX17" fmla="*/ 47480 w 4016691"/>
              <a:gd name="connsiteY17" fmla="*/ 83704 h 1868328"/>
              <a:gd name="connsiteX18" fmla="*/ 94776 w 4016691"/>
              <a:gd name="connsiteY18" fmla="*/ 20642 h 1868328"/>
              <a:gd name="connsiteX0" fmla="*/ 169006 w 4016691"/>
              <a:gd name="connsiteY0" fmla="*/ 27149 h 1878119"/>
              <a:gd name="connsiteX1" fmla="*/ 2845859 w 4016691"/>
              <a:gd name="connsiteY1" fmla="*/ 46199 h 1878119"/>
              <a:gd name="connsiteX2" fmla="*/ 3697197 w 4016691"/>
              <a:gd name="connsiteY2" fmla="*/ 424571 h 1878119"/>
              <a:gd name="connsiteX3" fmla="*/ 3996742 w 4016691"/>
              <a:gd name="connsiteY3" fmla="*/ 1110371 h 1878119"/>
              <a:gd name="connsiteX4" fmla="*/ 3980976 w 4016691"/>
              <a:gd name="connsiteY4" fmla="*/ 1780406 h 1878119"/>
              <a:gd name="connsiteX5" fmla="*/ 3917914 w 4016691"/>
              <a:gd name="connsiteY5" fmla="*/ 1867116 h 1878119"/>
              <a:gd name="connsiteX6" fmla="*/ 3642018 w 4016691"/>
              <a:gd name="connsiteY6" fmla="*/ 1867116 h 1878119"/>
              <a:gd name="connsiteX7" fmla="*/ 1076344 w 4016691"/>
              <a:gd name="connsiteY7" fmla="*/ 1878119 h 1878119"/>
              <a:gd name="connsiteX8" fmla="*/ 274601 w 4016691"/>
              <a:gd name="connsiteY8" fmla="*/ 1871879 h 1878119"/>
              <a:gd name="connsiteX9" fmla="*/ 216959 w 4016691"/>
              <a:gd name="connsiteY9" fmla="*/ 1761356 h 1878119"/>
              <a:gd name="connsiteX10" fmla="*/ 222707 w 4016691"/>
              <a:gd name="connsiteY10" fmla="*/ 1589742 h 1878119"/>
              <a:gd name="connsiteX11" fmla="*/ 220243 w 4016691"/>
              <a:gd name="connsiteY11" fmla="*/ 1386268 h 1878119"/>
              <a:gd name="connsiteX12" fmla="*/ 222050 w 4016691"/>
              <a:gd name="connsiteY12" fmla="*/ 1263593 h 1878119"/>
              <a:gd name="connsiteX13" fmla="*/ 225499 w 4016691"/>
              <a:gd name="connsiteY13" fmla="*/ 973080 h 1878119"/>
              <a:gd name="connsiteX14" fmla="*/ 222871 w 4016691"/>
              <a:gd name="connsiteY14" fmla="*/ 782415 h 1878119"/>
              <a:gd name="connsiteX15" fmla="*/ 22025 w 4016691"/>
              <a:gd name="connsiteY15" fmla="*/ 725430 h 1878119"/>
              <a:gd name="connsiteX16" fmla="*/ 8066 w 4016691"/>
              <a:gd name="connsiteY16" fmla="*/ 369392 h 1878119"/>
              <a:gd name="connsiteX17" fmla="*/ 47480 w 4016691"/>
              <a:gd name="connsiteY17" fmla="*/ 93495 h 1878119"/>
              <a:gd name="connsiteX18" fmla="*/ 94776 w 4016691"/>
              <a:gd name="connsiteY18" fmla="*/ 30433 h 1878119"/>
              <a:gd name="connsiteX0" fmla="*/ 169006 w 4016691"/>
              <a:gd name="connsiteY0" fmla="*/ 15756 h 1866726"/>
              <a:gd name="connsiteX1" fmla="*/ 2845859 w 4016691"/>
              <a:gd name="connsiteY1" fmla="*/ 34806 h 1866726"/>
              <a:gd name="connsiteX2" fmla="*/ 3697197 w 4016691"/>
              <a:gd name="connsiteY2" fmla="*/ 413178 h 1866726"/>
              <a:gd name="connsiteX3" fmla="*/ 3996742 w 4016691"/>
              <a:gd name="connsiteY3" fmla="*/ 1098978 h 1866726"/>
              <a:gd name="connsiteX4" fmla="*/ 3980976 w 4016691"/>
              <a:gd name="connsiteY4" fmla="*/ 1769013 h 1866726"/>
              <a:gd name="connsiteX5" fmla="*/ 3917914 w 4016691"/>
              <a:gd name="connsiteY5" fmla="*/ 1855723 h 1866726"/>
              <a:gd name="connsiteX6" fmla="*/ 3642018 w 4016691"/>
              <a:gd name="connsiteY6" fmla="*/ 1855723 h 1866726"/>
              <a:gd name="connsiteX7" fmla="*/ 1076344 w 4016691"/>
              <a:gd name="connsiteY7" fmla="*/ 1866726 h 1866726"/>
              <a:gd name="connsiteX8" fmla="*/ 274601 w 4016691"/>
              <a:gd name="connsiteY8" fmla="*/ 1860486 h 1866726"/>
              <a:gd name="connsiteX9" fmla="*/ 216959 w 4016691"/>
              <a:gd name="connsiteY9" fmla="*/ 1749963 h 1866726"/>
              <a:gd name="connsiteX10" fmla="*/ 222707 w 4016691"/>
              <a:gd name="connsiteY10" fmla="*/ 1578349 h 1866726"/>
              <a:gd name="connsiteX11" fmla="*/ 220243 w 4016691"/>
              <a:gd name="connsiteY11" fmla="*/ 1374875 h 1866726"/>
              <a:gd name="connsiteX12" fmla="*/ 222050 w 4016691"/>
              <a:gd name="connsiteY12" fmla="*/ 1252200 h 1866726"/>
              <a:gd name="connsiteX13" fmla="*/ 225499 w 4016691"/>
              <a:gd name="connsiteY13" fmla="*/ 961687 h 1866726"/>
              <a:gd name="connsiteX14" fmla="*/ 222871 w 4016691"/>
              <a:gd name="connsiteY14" fmla="*/ 771022 h 1866726"/>
              <a:gd name="connsiteX15" fmla="*/ 22025 w 4016691"/>
              <a:gd name="connsiteY15" fmla="*/ 714037 h 1866726"/>
              <a:gd name="connsiteX16" fmla="*/ 8066 w 4016691"/>
              <a:gd name="connsiteY16" fmla="*/ 357999 h 1866726"/>
              <a:gd name="connsiteX17" fmla="*/ 47480 w 4016691"/>
              <a:gd name="connsiteY17" fmla="*/ 82102 h 1866726"/>
              <a:gd name="connsiteX18" fmla="*/ 94776 w 4016691"/>
              <a:gd name="connsiteY18" fmla="*/ 19040 h 186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16691" h="1866726">
                <a:moveTo>
                  <a:pt x="169006" y="15756"/>
                </a:moveTo>
                <a:cubicBezTo>
                  <a:pt x="1249929" y="17563"/>
                  <a:pt x="2257827" y="-31431"/>
                  <a:pt x="2845859" y="34806"/>
                </a:cubicBezTo>
                <a:cubicBezTo>
                  <a:pt x="3433891" y="101043"/>
                  <a:pt x="3505383" y="235816"/>
                  <a:pt x="3697197" y="413178"/>
                </a:cubicBezTo>
                <a:cubicBezTo>
                  <a:pt x="3889011" y="590540"/>
                  <a:pt x="3949446" y="873006"/>
                  <a:pt x="3996742" y="1098978"/>
                </a:cubicBezTo>
                <a:cubicBezTo>
                  <a:pt x="4044039" y="1324951"/>
                  <a:pt x="3994114" y="1642889"/>
                  <a:pt x="3980976" y="1769013"/>
                </a:cubicBezTo>
                <a:cubicBezTo>
                  <a:pt x="3967838" y="1895137"/>
                  <a:pt x="3974407" y="1841271"/>
                  <a:pt x="3917914" y="1855723"/>
                </a:cubicBezTo>
                <a:cubicBezTo>
                  <a:pt x="3861421" y="1870175"/>
                  <a:pt x="3642018" y="1855723"/>
                  <a:pt x="3642018" y="1855723"/>
                </a:cubicBezTo>
                <a:lnTo>
                  <a:pt x="1076344" y="1866726"/>
                </a:lnTo>
                <a:lnTo>
                  <a:pt x="274601" y="1860486"/>
                </a:lnTo>
                <a:cubicBezTo>
                  <a:pt x="202807" y="1850551"/>
                  <a:pt x="225608" y="1796986"/>
                  <a:pt x="216959" y="1749963"/>
                </a:cubicBezTo>
                <a:cubicBezTo>
                  <a:pt x="208310" y="1702940"/>
                  <a:pt x="222160" y="1640864"/>
                  <a:pt x="222707" y="1578349"/>
                </a:cubicBezTo>
                <a:cubicBezTo>
                  <a:pt x="223254" y="1515834"/>
                  <a:pt x="220352" y="1429233"/>
                  <a:pt x="220243" y="1374875"/>
                </a:cubicBezTo>
                <a:cubicBezTo>
                  <a:pt x="220134" y="1320517"/>
                  <a:pt x="221174" y="1321065"/>
                  <a:pt x="222050" y="1252200"/>
                </a:cubicBezTo>
                <a:cubicBezTo>
                  <a:pt x="222926" y="1183335"/>
                  <a:pt x="225362" y="1041883"/>
                  <a:pt x="225499" y="961687"/>
                </a:cubicBezTo>
                <a:cubicBezTo>
                  <a:pt x="225636" y="881491"/>
                  <a:pt x="256783" y="812297"/>
                  <a:pt x="222871" y="771022"/>
                </a:cubicBezTo>
                <a:cubicBezTo>
                  <a:pt x="188959" y="729747"/>
                  <a:pt x="57826" y="782874"/>
                  <a:pt x="22025" y="714037"/>
                </a:cubicBezTo>
                <a:cubicBezTo>
                  <a:pt x="-13776" y="645200"/>
                  <a:pt x="3824" y="463321"/>
                  <a:pt x="8066" y="357999"/>
                </a:cubicBezTo>
                <a:cubicBezTo>
                  <a:pt x="12308" y="252677"/>
                  <a:pt x="33028" y="138595"/>
                  <a:pt x="47480" y="82102"/>
                </a:cubicBezTo>
                <a:cubicBezTo>
                  <a:pt x="61932" y="25609"/>
                  <a:pt x="78354" y="22324"/>
                  <a:pt x="94776" y="1904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89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5075192" y="6177595"/>
            <a:ext cx="4419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PE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2516532" y="6123209"/>
            <a:ext cx="7315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2895600" y="6123209"/>
            <a:ext cx="457200" cy="456365"/>
            <a:chOff x="3383280" y="4664276"/>
            <a:chExt cx="457200" cy="456365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3383280" y="4937760"/>
              <a:ext cx="45720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3474720" y="5029200"/>
              <a:ext cx="27432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3566160" y="5120640"/>
              <a:ext cx="9144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3611880" y="4664276"/>
              <a:ext cx="0" cy="2734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Freeform 64"/>
          <p:cNvSpPr/>
          <p:nvPr/>
        </p:nvSpPr>
        <p:spPr>
          <a:xfrm>
            <a:off x="2871659" y="5008099"/>
            <a:ext cx="406398" cy="1119187"/>
          </a:xfrm>
          <a:custGeom>
            <a:avLst/>
            <a:gdLst>
              <a:gd name="connsiteX0" fmla="*/ 187666 w 406398"/>
              <a:gd name="connsiteY0" fmla="*/ 0 h 1119187"/>
              <a:gd name="connsiteX1" fmla="*/ 6691 w 406398"/>
              <a:gd name="connsiteY1" fmla="*/ 371475 h 1119187"/>
              <a:gd name="connsiteX2" fmla="*/ 397216 w 406398"/>
              <a:gd name="connsiteY2" fmla="*/ 700087 h 1119187"/>
              <a:gd name="connsiteX3" fmla="*/ 244816 w 406398"/>
              <a:gd name="connsiteY3" fmla="*/ 1119187 h 111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398" h="1119187">
                <a:moveTo>
                  <a:pt x="187666" y="0"/>
                </a:moveTo>
                <a:cubicBezTo>
                  <a:pt x="79716" y="127397"/>
                  <a:pt x="-28234" y="254794"/>
                  <a:pt x="6691" y="371475"/>
                </a:cubicBezTo>
                <a:cubicBezTo>
                  <a:pt x="41616" y="488156"/>
                  <a:pt x="357529" y="575468"/>
                  <a:pt x="397216" y="700087"/>
                </a:cubicBezTo>
                <a:cubicBezTo>
                  <a:pt x="436904" y="824706"/>
                  <a:pt x="340860" y="971946"/>
                  <a:pt x="244816" y="111918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Image result for oscilloscope transpare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775" y="4013552"/>
            <a:ext cx="1431607" cy="102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HV safety: Earth ground</a:t>
            </a:r>
          </a:p>
        </p:txBody>
      </p:sp>
      <p:sp>
        <p:nvSpPr>
          <p:cNvPr id="4" name="TextBox 172"/>
          <p:cNvSpPr txBox="1">
            <a:spLocks noChangeArrowheads="1"/>
          </p:cNvSpPr>
          <p:nvPr/>
        </p:nvSpPr>
        <p:spPr bwMode="auto">
          <a:xfrm>
            <a:off x="402336" y="1170509"/>
            <a:ext cx="8532811" cy="1456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 the lab, floor should be insulated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Most hazard require two touches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Electronic equipment, faceplates, cabling,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plumbing,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627120" y="4280707"/>
            <a:ext cx="731520" cy="731521"/>
            <a:chOff x="2743200" y="3657599"/>
            <a:chExt cx="731520" cy="731521"/>
          </a:xfrm>
        </p:grpSpPr>
        <p:grpSp>
          <p:nvGrpSpPr>
            <p:cNvPr id="5" name="Group 4"/>
            <p:cNvGrpSpPr/>
            <p:nvPr/>
          </p:nvGrpSpPr>
          <p:grpSpPr>
            <a:xfrm>
              <a:off x="2743200" y="3657600"/>
              <a:ext cx="182880" cy="731520"/>
              <a:chOff x="2743200" y="3657600"/>
              <a:chExt cx="182880" cy="731520"/>
            </a:xfrm>
          </p:grpSpPr>
          <p:sp>
            <p:nvSpPr>
              <p:cNvPr id="3" name="Arc 2"/>
              <p:cNvSpPr/>
              <p:nvPr/>
            </p:nvSpPr>
            <p:spPr>
              <a:xfrm>
                <a:off x="2743200" y="3657600"/>
                <a:ext cx="182880" cy="182880"/>
              </a:xfrm>
              <a:prstGeom prst="arc">
                <a:avLst>
                  <a:gd name="adj1" fmla="val 16200000"/>
                  <a:gd name="adj2" fmla="val 528546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Arc 9"/>
              <p:cNvSpPr/>
              <p:nvPr/>
            </p:nvSpPr>
            <p:spPr>
              <a:xfrm>
                <a:off x="2743200" y="3840480"/>
                <a:ext cx="182880" cy="182880"/>
              </a:xfrm>
              <a:prstGeom prst="arc">
                <a:avLst>
                  <a:gd name="adj1" fmla="val 16200000"/>
                  <a:gd name="adj2" fmla="val 528546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Arc 10"/>
              <p:cNvSpPr/>
              <p:nvPr/>
            </p:nvSpPr>
            <p:spPr>
              <a:xfrm>
                <a:off x="2743200" y="4023360"/>
                <a:ext cx="182880" cy="182880"/>
              </a:xfrm>
              <a:prstGeom prst="arc">
                <a:avLst>
                  <a:gd name="adj1" fmla="val 16200000"/>
                  <a:gd name="adj2" fmla="val 528546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Arc 11"/>
              <p:cNvSpPr/>
              <p:nvPr/>
            </p:nvSpPr>
            <p:spPr>
              <a:xfrm>
                <a:off x="2743200" y="4206240"/>
                <a:ext cx="182880" cy="182880"/>
              </a:xfrm>
              <a:prstGeom prst="arc">
                <a:avLst>
                  <a:gd name="adj1" fmla="val 16200000"/>
                  <a:gd name="adj2" fmla="val 528546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 flipH="1">
              <a:off x="3291840" y="3657600"/>
              <a:ext cx="182880" cy="731520"/>
              <a:chOff x="2743200" y="3657600"/>
              <a:chExt cx="182880" cy="731520"/>
            </a:xfrm>
          </p:grpSpPr>
          <p:sp>
            <p:nvSpPr>
              <p:cNvPr id="15" name="Arc 14"/>
              <p:cNvSpPr/>
              <p:nvPr/>
            </p:nvSpPr>
            <p:spPr>
              <a:xfrm>
                <a:off x="2743200" y="3657600"/>
                <a:ext cx="182880" cy="182880"/>
              </a:xfrm>
              <a:prstGeom prst="arc">
                <a:avLst>
                  <a:gd name="adj1" fmla="val 16200000"/>
                  <a:gd name="adj2" fmla="val 528546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Arc 15"/>
              <p:cNvSpPr/>
              <p:nvPr/>
            </p:nvSpPr>
            <p:spPr>
              <a:xfrm>
                <a:off x="2743200" y="3840480"/>
                <a:ext cx="182880" cy="182880"/>
              </a:xfrm>
              <a:prstGeom prst="arc">
                <a:avLst>
                  <a:gd name="adj1" fmla="val 16200000"/>
                  <a:gd name="adj2" fmla="val 528546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Arc 16"/>
              <p:cNvSpPr/>
              <p:nvPr/>
            </p:nvSpPr>
            <p:spPr>
              <a:xfrm>
                <a:off x="2743200" y="4023360"/>
                <a:ext cx="182880" cy="182880"/>
              </a:xfrm>
              <a:prstGeom prst="arc">
                <a:avLst>
                  <a:gd name="adj1" fmla="val 16200000"/>
                  <a:gd name="adj2" fmla="val 528546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Arc 17"/>
              <p:cNvSpPr/>
              <p:nvPr/>
            </p:nvSpPr>
            <p:spPr>
              <a:xfrm>
                <a:off x="2743200" y="4206240"/>
                <a:ext cx="182880" cy="182880"/>
              </a:xfrm>
              <a:prstGeom prst="arc">
                <a:avLst>
                  <a:gd name="adj1" fmla="val 16200000"/>
                  <a:gd name="adj2" fmla="val 528546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" name="Straight Connector 6"/>
            <p:cNvCxnSpPr/>
            <p:nvPr/>
          </p:nvCxnSpPr>
          <p:spPr>
            <a:xfrm flipH="1">
              <a:off x="3017520" y="3657599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3200400" y="3657600"/>
              <a:ext cx="0" cy="7315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8"/>
          <p:cNvSpPr/>
          <p:nvPr/>
        </p:nvSpPr>
        <p:spPr>
          <a:xfrm>
            <a:off x="2346960" y="4372147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/>
          <p:cNvCxnSpPr>
            <a:stCxn id="9" idx="0"/>
            <a:endCxn id="3" idx="0"/>
          </p:cNvCxnSpPr>
          <p:nvPr/>
        </p:nvCxnSpPr>
        <p:spPr>
          <a:xfrm rot="5400000" flipH="1" flipV="1">
            <a:off x="3124200" y="3777787"/>
            <a:ext cx="91440" cy="1097280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9" idx="4"/>
            <a:endCxn id="12" idx="2"/>
          </p:cNvCxnSpPr>
          <p:nvPr/>
        </p:nvCxnSpPr>
        <p:spPr>
          <a:xfrm rot="16200000" flipH="1">
            <a:off x="3125750" y="4416318"/>
            <a:ext cx="91389" cy="1100326"/>
          </a:xfrm>
          <a:prstGeom prst="bentConnector2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67200" y="4280707"/>
            <a:ext cx="2743200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8" idx="2"/>
          </p:cNvCxnSpPr>
          <p:nvPr/>
        </p:nvCxnSpPr>
        <p:spPr>
          <a:xfrm>
            <a:off x="4264154" y="5012176"/>
            <a:ext cx="2743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38663" y="3959327"/>
            <a:ext cx="4419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538663" y="4749298"/>
            <a:ext cx="4419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N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502" y="3724274"/>
            <a:ext cx="596292" cy="64787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0" y="4437867"/>
            <a:ext cx="596292" cy="64787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619726" y="4472299"/>
            <a:ext cx="7272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220V</a:t>
            </a:r>
            <a:endParaRPr lang="en-US" dirty="0"/>
          </a:p>
        </p:txBody>
      </p:sp>
      <p:pic>
        <p:nvPicPr>
          <p:cNvPr id="31" name="Picture 8" descr="Image result for dancing icon transpar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214" y="3891137"/>
            <a:ext cx="2242078" cy="224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/>
          <p:cNvGrpSpPr/>
          <p:nvPr/>
        </p:nvGrpSpPr>
        <p:grpSpPr>
          <a:xfrm>
            <a:off x="7890510" y="6133216"/>
            <a:ext cx="457200" cy="456365"/>
            <a:chOff x="3383280" y="4664276"/>
            <a:chExt cx="457200" cy="456365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3383280" y="4937760"/>
              <a:ext cx="45720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3474720" y="5029200"/>
              <a:ext cx="27432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3566160" y="5120640"/>
              <a:ext cx="9144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3611880" y="4664276"/>
              <a:ext cx="0" cy="27348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Freeform 49"/>
          <p:cNvSpPr/>
          <p:nvPr/>
        </p:nvSpPr>
        <p:spPr>
          <a:xfrm>
            <a:off x="9272577" y="4829348"/>
            <a:ext cx="406398" cy="1287796"/>
          </a:xfrm>
          <a:custGeom>
            <a:avLst/>
            <a:gdLst>
              <a:gd name="connsiteX0" fmla="*/ 187666 w 406398"/>
              <a:gd name="connsiteY0" fmla="*/ 0 h 1119187"/>
              <a:gd name="connsiteX1" fmla="*/ 6691 w 406398"/>
              <a:gd name="connsiteY1" fmla="*/ 371475 h 1119187"/>
              <a:gd name="connsiteX2" fmla="*/ 397216 w 406398"/>
              <a:gd name="connsiteY2" fmla="*/ 700087 h 1119187"/>
              <a:gd name="connsiteX3" fmla="*/ 244816 w 406398"/>
              <a:gd name="connsiteY3" fmla="*/ 1119187 h 1119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398" h="1119187">
                <a:moveTo>
                  <a:pt x="187666" y="0"/>
                </a:moveTo>
                <a:cubicBezTo>
                  <a:pt x="79716" y="127397"/>
                  <a:pt x="-28234" y="254794"/>
                  <a:pt x="6691" y="371475"/>
                </a:cubicBezTo>
                <a:cubicBezTo>
                  <a:pt x="41616" y="488156"/>
                  <a:pt x="357529" y="575468"/>
                  <a:pt x="397216" y="700087"/>
                </a:cubicBezTo>
                <a:cubicBezTo>
                  <a:pt x="436904" y="824706"/>
                  <a:pt x="340860" y="971946"/>
                  <a:pt x="244816" y="1119187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/>
          <p:cNvSpPr/>
          <p:nvPr/>
        </p:nvSpPr>
        <p:spPr>
          <a:xfrm>
            <a:off x="6267451" y="5934076"/>
            <a:ext cx="3005127" cy="18306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5929359" y="5348620"/>
            <a:ext cx="126080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Insulated floor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4130040" y="5005982"/>
            <a:ext cx="548640" cy="1128983"/>
            <a:chOff x="3931920" y="4374849"/>
            <a:chExt cx="548640" cy="1128983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3931920" y="5028996"/>
              <a:ext cx="54864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931920" y="4849683"/>
              <a:ext cx="548640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206240" y="5028997"/>
              <a:ext cx="0" cy="4748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4206240" y="4374849"/>
              <a:ext cx="0" cy="4748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reeform 1"/>
          <p:cNvSpPr/>
          <p:nvPr/>
        </p:nvSpPr>
        <p:spPr>
          <a:xfrm>
            <a:off x="4186501" y="4265556"/>
            <a:ext cx="5492476" cy="1878913"/>
          </a:xfrm>
          <a:custGeom>
            <a:avLst/>
            <a:gdLst>
              <a:gd name="connsiteX0" fmla="*/ 246702 w 5637963"/>
              <a:gd name="connsiteY0" fmla="*/ 35004 h 1911596"/>
              <a:gd name="connsiteX1" fmla="*/ 3045082 w 5637963"/>
              <a:gd name="connsiteY1" fmla="*/ 27121 h 1911596"/>
              <a:gd name="connsiteX2" fmla="*/ 3793944 w 5637963"/>
              <a:gd name="connsiteY2" fmla="*/ 334549 h 1911596"/>
              <a:gd name="connsiteX3" fmla="*/ 4534923 w 5637963"/>
              <a:gd name="connsiteY3" fmla="*/ 224190 h 1911596"/>
              <a:gd name="connsiteX4" fmla="*/ 5417792 w 5637963"/>
              <a:gd name="connsiteY4" fmla="*/ 484321 h 1911596"/>
              <a:gd name="connsiteX5" fmla="*/ 5417792 w 5637963"/>
              <a:gd name="connsiteY5" fmla="*/ 586797 h 1911596"/>
              <a:gd name="connsiteX6" fmla="*/ 5268020 w 5637963"/>
              <a:gd name="connsiteY6" fmla="*/ 831163 h 1911596"/>
              <a:gd name="connsiteX7" fmla="*/ 5275902 w 5637963"/>
              <a:gd name="connsiteY7" fmla="*/ 1059763 h 1911596"/>
              <a:gd name="connsiteX8" fmla="*/ 5614861 w 5637963"/>
              <a:gd name="connsiteY8" fmla="*/ 1367190 h 1911596"/>
              <a:gd name="connsiteX9" fmla="*/ 5591213 w 5637963"/>
              <a:gd name="connsiteY9" fmla="*/ 1643087 h 1911596"/>
              <a:gd name="connsiteX10" fmla="*/ 5457206 w 5637963"/>
              <a:gd name="connsiteY10" fmla="*/ 1895335 h 1911596"/>
              <a:gd name="connsiteX11" fmla="*/ 5402026 w 5637963"/>
              <a:gd name="connsiteY11" fmla="*/ 1887452 h 1911596"/>
              <a:gd name="connsiteX12" fmla="*/ 372826 w 5637963"/>
              <a:gd name="connsiteY12" fmla="*/ 1879569 h 1911596"/>
              <a:gd name="connsiteX13" fmla="*/ 388592 w 5637963"/>
              <a:gd name="connsiteY13" fmla="*/ 1855921 h 1911596"/>
              <a:gd name="connsiteX14" fmla="*/ 522599 w 5637963"/>
              <a:gd name="connsiteY14" fmla="*/ 1627321 h 1911596"/>
              <a:gd name="connsiteX15" fmla="*/ 412240 w 5637963"/>
              <a:gd name="connsiteY15" fmla="*/ 1343542 h 1911596"/>
              <a:gd name="connsiteX16" fmla="*/ 159992 w 5637963"/>
              <a:gd name="connsiteY16" fmla="*/ 1225300 h 1911596"/>
              <a:gd name="connsiteX17" fmla="*/ 159992 w 5637963"/>
              <a:gd name="connsiteY17" fmla="*/ 965169 h 1911596"/>
              <a:gd name="connsiteX18" fmla="*/ 317647 w 5637963"/>
              <a:gd name="connsiteY18" fmla="*/ 791749 h 1911596"/>
              <a:gd name="connsiteX19" fmla="*/ 152109 w 5637963"/>
              <a:gd name="connsiteY19" fmla="*/ 697156 h 1911596"/>
              <a:gd name="connsiteX20" fmla="*/ 175757 w 5637963"/>
              <a:gd name="connsiteY20" fmla="*/ 35004 h 1911596"/>
              <a:gd name="connsiteX0" fmla="*/ 240929 w 5632190"/>
              <a:gd name="connsiteY0" fmla="*/ 35004 h 1911596"/>
              <a:gd name="connsiteX1" fmla="*/ 3039309 w 5632190"/>
              <a:gd name="connsiteY1" fmla="*/ 27121 h 1911596"/>
              <a:gd name="connsiteX2" fmla="*/ 3788171 w 5632190"/>
              <a:gd name="connsiteY2" fmla="*/ 334549 h 1911596"/>
              <a:gd name="connsiteX3" fmla="*/ 4529150 w 5632190"/>
              <a:gd name="connsiteY3" fmla="*/ 224190 h 1911596"/>
              <a:gd name="connsiteX4" fmla="*/ 5412019 w 5632190"/>
              <a:gd name="connsiteY4" fmla="*/ 484321 h 1911596"/>
              <a:gd name="connsiteX5" fmla="*/ 5412019 w 5632190"/>
              <a:gd name="connsiteY5" fmla="*/ 586797 h 1911596"/>
              <a:gd name="connsiteX6" fmla="*/ 5262247 w 5632190"/>
              <a:gd name="connsiteY6" fmla="*/ 831163 h 1911596"/>
              <a:gd name="connsiteX7" fmla="*/ 5270129 w 5632190"/>
              <a:gd name="connsiteY7" fmla="*/ 1059763 h 1911596"/>
              <a:gd name="connsiteX8" fmla="*/ 5609088 w 5632190"/>
              <a:gd name="connsiteY8" fmla="*/ 1367190 h 1911596"/>
              <a:gd name="connsiteX9" fmla="*/ 5585440 w 5632190"/>
              <a:gd name="connsiteY9" fmla="*/ 1643087 h 1911596"/>
              <a:gd name="connsiteX10" fmla="*/ 5451433 w 5632190"/>
              <a:gd name="connsiteY10" fmla="*/ 1895335 h 1911596"/>
              <a:gd name="connsiteX11" fmla="*/ 5396253 w 5632190"/>
              <a:gd name="connsiteY11" fmla="*/ 1887452 h 1911596"/>
              <a:gd name="connsiteX12" fmla="*/ 367053 w 5632190"/>
              <a:gd name="connsiteY12" fmla="*/ 1879569 h 1911596"/>
              <a:gd name="connsiteX13" fmla="*/ 382819 w 5632190"/>
              <a:gd name="connsiteY13" fmla="*/ 1855921 h 1911596"/>
              <a:gd name="connsiteX14" fmla="*/ 359663 w 5632190"/>
              <a:gd name="connsiteY14" fmla="*/ 1589221 h 1911596"/>
              <a:gd name="connsiteX15" fmla="*/ 406467 w 5632190"/>
              <a:gd name="connsiteY15" fmla="*/ 1343542 h 1911596"/>
              <a:gd name="connsiteX16" fmla="*/ 154219 w 5632190"/>
              <a:gd name="connsiteY16" fmla="*/ 1225300 h 1911596"/>
              <a:gd name="connsiteX17" fmla="*/ 154219 w 5632190"/>
              <a:gd name="connsiteY17" fmla="*/ 965169 h 1911596"/>
              <a:gd name="connsiteX18" fmla="*/ 311874 w 5632190"/>
              <a:gd name="connsiteY18" fmla="*/ 791749 h 1911596"/>
              <a:gd name="connsiteX19" fmla="*/ 146336 w 5632190"/>
              <a:gd name="connsiteY19" fmla="*/ 697156 h 1911596"/>
              <a:gd name="connsiteX20" fmla="*/ 169984 w 5632190"/>
              <a:gd name="connsiteY20" fmla="*/ 35004 h 1911596"/>
              <a:gd name="connsiteX0" fmla="*/ 112662 w 5503923"/>
              <a:gd name="connsiteY0" fmla="*/ 35004 h 1911596"/>
              <a:gd name="connsiteX1" fmla="*/ 2911042 w 5503923"/>
              <a:gd name="connsiteY1" fmla="*/ 27121 h 1911596"/>
              <a:gd name="connsiteX2" fmla="*/ 3659904 w 5503923"/>
              <a:gd name="connsiteY2" fmla="*/ 334549 h 1911596"/>
              <a:gd name="connsiteX3" fmla="*/ 4400883 w 5503923"/>
              <a:gd name="connsiteY3" fmla="*/ 224190 h 1911596"/>
              <a:gd name="connsiteX4" fmla="*/ 5283752 w 5503923"/>
              <a:gd name="connsiteY4" fmla="*/ 484321 h 1911596"/>
              <a:gd name="connsiteX5" fmla="*/ 5283752 w 5503923"/>
              <a:gd name="connsiteY5" fmla="*/ 586797 h 1911596"/>
              <a:gd name="connsiteX6" fmla="*/ 5133980 w 5503923"/>
              <a:gd name="connsiteY6" fmla="*/ 831163 h 1911596"/>
              <a:gd name="connsiteX7" fmla="*/ 5141862 w 5503923"/>
              <a:gd name="connsiteY7" fmla="*/ 1059763 h 1911596"/>
              <a:gd name="connsiteX8" fmla="*/ 5480821 w 5503923"/>
              <a:gd name="connsiteY8" fmla="*/ 1367190 h 1911596"/>
              <a:gd name="connsiteX9" fmla="*/ 5457173 w 5503923"/>
              <a:gd name="connsiteY9" fmla="*/ 1643087 h 1911596"/>
              <a:gd name="connsiteX10" fmla="*/ 5323166 w 5503923"/>
              <a:gd name="connsiteY10" fmla="*/ 1895335 h 1911596"/>
              <a:gd name="connsiteX11" fmla="*/ 5267986 w 5503923"/>
              <a:gd name="connsiteY11" fmla="*/ 1887452 h 1911596"/>
              <a:gd name="connsiteX12" fmla="*/ 238786 w 5503923"/>
              <a:gd name="connsiteY12" fmla="*/ 1879569 h 1911596"/>
              <a:gd name="connsiteX13" fmla="*/ 254552 w 5503923"/>
              <a:gd name="connsiteY13" fmla="*/ 1855921 h 1911596"/>
              <a:gd name="connsiteX14" fmla="*/ 231396 w 5503923"/>
              <a:gd name="connsiteY14" fmla="*/ 1589221 h 1911596"/>
              <a:gd name="connsiteX15" fmla="*/ 278200 w 5503923"/>
              <a:gd name="connsiteY15" fmla="*/ 1343542 h 1911596"/>
              <a:gd name="connsiteX16" fmla="*/ 25952 w 5503923"/>
              <a:gd name="connsiteY16" fmla="*/ 1225300 h 1911596"/>
              <a:gd name="connsiteX17" fmla="*/ 25952 w 5503923"/>
              <a:gd name="connsiteY17" fmla="*/ 965169 h 1911596"/>
              <a:gd name="connsiteX18" fmla="*/ 183607 w 5503923"/>
              <a:gd name="connsiteY18" fmla="*/ 791749 h 1911596"/>
              <a:gd name="connsiteX19" fmla="*/ 18069 w 5503923"/>
              <a:gd name="connsiteY19" fmla="*/ 697156 h 1911596"/>
              <a:gd name="connsiteX20" fmla="*/ 41717 w 5503923"/>
              <a:gd name="connsiteY20" fmla="*/ 35004 h 1911596"/>
              <a:gd name="connsiteX0" fmla="*/ 112662 w 5503923"/>
              <a:gd name="connsiteY0" fmla="*/ 35004 h 1911596"/>
              <a:gd name="connsiteX1" fmla="*/ 2911042 w 5503923"/>
              <a:gd name="connsiteY1" fmla="*/ 27121 h 1911596"/>
              <a:gd name="connsiteX2" fmla="*/ 3659904 w 5503923"/>
              <a:gd name="connsiteY2" fmla="*/ 334549 h 1911596"/>
              <a:gd name="connsiteX3" fmla="*/ 4400883 w 5503923"/>
              <a:gd name="connsiteY3" fmla="*/ 224190 h 1911596"/>
              <a:gd name="connsiteX4" fmla="*/ 5283752 w 5503923"/>
              <a:gd name="connsiteY4" fmla="*/ 484321 h 1911596"/>
              <a:gd name="connsiteX5" fmla="*/ 5283752 w 5503923"/>
              <a:gd name="connsiteY5" fmla="*/ 586797 h 1911596"/>
              <a:gd name="connsiteX6" fmla="*/ 5133980 w 5503923"/>
              <a:gd name="connsiteY6" fmla="*/ 831163 h 1911596"/>
              <a:gd name="connsiteX7" fmla="*/ 5141862 w 5503923"/>
              <a:gd name="connsiteY7" fmla="*/ 1059763 h 1911596"/>
              <a:gd name="connsiteX8" fmla="*/ 5480821 w 5503923"/>
              <a:gd name="connsiteY8" fmla="*/ 1367190 h 1911596"/>
              <a:gd name="connsiteX9" fmla="*/ 5457173 w 5503923"/>
              <a:gd name="connsiteY9" fmla="*/ 1643087 h 1911596"/>
              <a:gd name="connsiteX10" fmla="*/ 5323166 w 5503923"/>
              <a:gd name="connsiteY10" fmla="*/ 1895335 h 1911596"/>
              <a:gd name="connsiteX11" fmla="*/ 5267986 w 5503923"/>
              <a:gd name="connsiteY11" fmla="*/ 1887452 h 1911596"/>
              <a:gd name="connsiteX12" fmla="*/ 286411 w 5503923"/>
              <a:gd name="connsiteY12" fmla="*/ 1889094 h 1911596"/>
              <a:gd name="connsiteX13" fmla="*/ 254552 w 5503923"/>
              <a:gd name="connsiteY13" fmla="*/ 1855921 h 1911596"/>
              <a:gd name="connsiteX14" fmla="*/ 231396 w 5503923"/>
              <a:gd name="connsiteY14" fmla="*/ 1589221 h 1911596"/>
              <a:gd name="connsiteX15" fmla="*/ 278200 w 5503923"/>
              <a:gd name="connsiteY15" fmla="*/ 1343542 h 1911596"/>
              <a:gd name="connsiteX16" fmla="*/ 25952 w 5503923"/>
              <a:gd name="connsiteY16" fmla="*/ 1225300 h 1911596"/>
              <a:gd name="connsiteX17" fmla="*/ 25952 w 5503923"/>
              <a:gd name="connsiteY17" fmla="*/ 965169 h 1911596"/>
              <a:gd name="connsiteX18" fmla="*/ 183607 w 5503923"/>
              <a:gd name="connsiteY18" fmla="*/ 791749 h 1911596"/>
              <a:gd name="connsiteX19" fmla="*/ 18069 w 5503923"/>
              <a:gd name="connsiteY19" fmla="*/ 697156 h 1911596"/>
              <a:gd name="connsiteX20" fmla="*/ 41717 w 5503923"/>
              <a:gd name="connsiteY20" fmla="*/ 35004 h 1911596"/>
              <a:gd name="connsiteX0" fmla="*/ 112662 w 5503923"/>
              <a:gd name="connsiteY0" fmla="*/ 35004 h 1911596"/>
              <a:gd name="connsiteX1" fmla="*/ 2911042 w 5503923"/>
              <a:gd name="connsiteY1" fmla="*/ 27121 h 1911596"/>
              <a:gd name="connsiteX2" fmla="*/ 3659904 w 5503923"/>
              <a:gd name="connsiteY2" fmla="*/ 334549 h 1911596"/>
              <a:gd name="connsiteX3" fmla="*/ 4400883 w 5503923"/>
              <a:gd name="connsiteY3" fmla="*/ 224190 h 1911596"/>
              <a:gd name="connsiteX4" fmla="*/ 5283752 w 5503923"/>
              <a:gd name="connsiteY4" fmla="*/ 484321 h 1911596"/>
              <a:gd name="connsiteX5" fmla="*/ 5283752 w 5503923"/>
              <a:gd name="connsiteY5" fmla="*/ 586797 h 1911596"/>
              <a:gd name="connsiteX6" fmla="*/ 5133980 w 5503923"/>
              <a:gd name="connsiteY6" fmla="*/ 831163 h 1911596"/>
              <a:gd name="connsiteX7" fmla="*/ 5141862 w 5503923"/>
              <a:gd name="connsiteY7" fmla="*/ 1059763 h 1911596"/>
              <a:gd name="connsiteX8" fmla="*/ 5480821 w 5503923"/>
              <a:gd name="connsiteY8" fmla="*/ 1367190 h 1911596"/>
              <a:gd name="connsiteX9" fmla="*/ 5457173 w 5503923"/>
              <a:gd name="connsiteY9" fmla="*/ 1643087 h 1911596"/>
              <a:gd name="connsiteX10" fmla="*/ 5323166 w 5503923"/>
              <a:gd name="connsiteY10" fmla="*/ 1895335 h 1911596"/>
              <a:gd name="connsiteX11" fmla="*/ 5267986 w 5503923"/>
              <a:gd name="connsiteY11" fmla="*/ 1887452 h 1911596"/>
              <a:gd name="connsiteX12" fmla="*/ 286411 w 5503923"/>
              <a:gd name="connsiteY12" fmla="*/ 1889094 h 1911596"/>
              <a:gd name="connsiteX13" fmla="*/ 235502 w 5503923"/>
              <a:gd name="connsiteY13" fmla="*/ 1784484 h 1911596"/>
              <a:gd name="connsiteX14" fmla="*/ 231396 w 5503923"/>
              <a:gd name="connsiteY14" fmla="*/ 1589221 h 1911596"/>
              <a:gd name="connsiteX15" fmla="*/ 278200 w 5503923"/>
              <a:gd name="connsiteY15" fmla="*/ 1343542 h 1911596"/>
              <a:gd name="connsiteX16" fmla="*/ 25952 w 5503923"/>
              <a:gd name="connsiteY16" fmla="*/ 1225300 h 1911596"/>
              <a:gd name="connsiteX17" fmla="*/ 25952 w 5503923"/>
              <a:gd name="connsiteY17" fmla="*/ 965169 h 1911596"/>
              <a:gd name="connsiteX18" fmla="*/ 183607 w 5503923"/>
              <a:gd name="connsiteY18" fmla="*/ 791749 h 1911596"/>
              <a:gd name="connsiteX19" fmla="*/ 18069 w 5503923"/>
              <a:gd name="connsiteY19" fmla="*/ 697156 h 1911596"/>
              <a:gd name="connsiteX20" fmla="*/ 41717 w 5503923"/>
              <a:gd name="connsiteY20" fmla="*/ 35004 h 1911596"/>
              <a:gd name="connsiteX0" fmla="*/ 109447 w 5500708"/>
              <a:gd name="connsiteY0" fmla="*/ 35004 h 1911596"/>
              <a:gd name="connsiteX1" fmla="*/ 2907827 w 5500708"/>
              <a:gd name="connsiteY1" fmla="*/ 27121 h 1911596"/>
              <a:gd name="connsiteX2" fmla="*/ 3656689 w 5500708"/>
              <a:gd name="connsiteY2" fmla="*/ 334549 h 1911596"/>
              <a:gd name="connsiteX3" fmla="*/ 4397668 w 5500708"/>
              <a:gd name="connsiteY3" fmla="*/ 224190 h 1911596"/>
              <a:gd name="connsiteX4" fmla="*/ 5280537 w 5500708"/>
              <a:gd name="connsiteY4" fmla="*/ 484321 h 1911596"/>
              <a:gd name="connsiteX5" fmla="*/ 5280537 w 5500708"/>
              <a:gd name="connsiteY5" fmla="*/ 586797 h 1911596"/>
              <a:gd name="connsiteX6" fmla="*/ 5130765 w 5500708"/>
              <a:gd name="connsiteY6" fmla="*/ 831163 h 1911596"/>
              <a:gd name="connsiteX7" fmla="*/ 5138647 w 5500708"/>
              <a:gd name="connsiteY7" fmla="*/ 1059763 h 1911596"/>
              <a:gd name="connsiteX8" fmla="*/ 5477606 w 5500708"/>
              <a:gd name="connsiteY8" fmla="*/ 1367190 h 1911596"/>
              <a:gd name="connsiteX9" fmla="*/ 5453958 w 5500708"/>
              <a:gd name="connsiteY9" fmla="*/ 1643087 h 1911596"/>
              <a:gd name="connsiteX10" fmla="*/ 5319951 w 5500708"/>
              <a:gd name="connsiteY10" fmla="*/ 1895335 h 1911596"/>
              <a:gd name="connsiteX11" fmla="*/ 5264771 w 5500708"/>
              <a:gd name="connsiteY11" fmla="*/ 1887452 h 1911596"/>
              <a:gd name="connsiteX12" fmla="*/ 283196 w 5500708"/>
              <a:gd name="connsiteY12" fmla="*/ 1889094 h 1911596"/>
              <a:gd name="connsiteX13" fmla="*/ 232287 w 5500708"/>
              <a:gd name="connsiteY13" fmla="*/ 1784484 h 1911596"/>
              <a:gd name="connsiteX14" fmla="*/ 228181 w 5500708"/>
              <a:gd name="connsiteY14" fmla="*/ 1589221 h 1911596"/>
              <a:gd name="connsiteX15" fmla="*/ 227360 w 5500708"/>
              <a:gd name="connsiteY15" fmla="*/ 1338780 h 1911596"/>
              <a:gd name="connsiteX16" fmla="*/ 22737 w 5500708"/>
              <a:gd name="connsiteY16" fmla="*/ 1225300 h 1911596"/>
              <a:gd name="connsiteX17" fmla="*/ 22737 w 5500708"/>
              <a:gd name="connsiteY17" fmla="*/ 965169 h 1911596"/>
              <a:gd name="connsiteX18" fmla="*/ 180392 w 5500708"/>
              <a:gd name="connsiteY18" fmla="*/ 791749 h 1911596"/>
              <a:gd name="connsiteX19" fmla="*/ 14854 w 5500708"/>
              <a:gd name="connsiteY19" fmla="*/ 697156 h 1911596"/>
              <a:gd name="connsiteX20" fmla="*/ 38502 w 5500708"/>
              <a:gd name="connsiteY20" fmla="*/ 35004 h 1911596"/>
              <a:gd name="connsiteX0" fmla="*/ 109447 w 5500708"/>
              <a:gd name="connsiteY0" fmla="*/ 35004 h 1911596"/>
              <a:gd name="connsiteX1" fmla="*/ 2907827 w 5500708"/>
              <a:gd name="connsiteY1" fmla="*/ 27121 h 1911596"/>
              <a:gd name="connsiteX2" fmla="*/ 3656689 w 5500708"/>
              <a:gd name="connsiteY2" fmla="*/ 334549 h 1911596"/>
              <a:gd name="connsiteX3" fmla="*/ 4397668 w 5500708"/>
              <a:gd name="connsiteY3" fmla="*/ 224190 h 1911596"/>
              <a:gd name="connsiteX4" fmla="*/ 5280537 w 5500708"/>
              <a:gd name="connsiteY4" fmla="*/ 484321 h 1911596"/>
              <a:gd name="connsiteX5" fmla="*/ 5280537 w 5500708"/>
              <a:gd name="connsiteY5" fmla="*/ 586797 h 1911596"/>
              <a:gd name="connsiteX6" fmla="*/ 5130765 w 5500708"/>
              <a:gd name="connsiteY6" fmla="*/ 831163 h 1911596"/>
              <a:gd name="connsiteX7" fmla="*/ 5138647 w 5500708"/>
              <a:gd name="connsiteY7" fmla="*/ 1059763 h 1911596"/>
              <a:gd name="connsiteX8" fmla="*/ 5477606 w 5500708"/>
              <a:gd name="connsiteY8" fmla="*/ 1367190 h 1911596"/>
              <a:gd name="connsiteX9" fmla="*/ 5453958 w 5500708"/>
              <a:gd name="connsiteY9" fmla="*/ 1643087 h 1911596"/>
              <a:gd name="connsiteX10" fmla="*/ 5319951 w 5500708"/>
              <a:gd name="connsiteY10" fmla="*/ 1895335 h 1911596"/>
              <a:gd name="connsiteX11" fmla="*/ 5264771 w 5500708"/>
              <a:gd name="connsiteY11" fmla="*/ 1887452 h 1911596"/>
              <a:gd name="connsiteX12" fmla="*/ 283196 w 5500708"/>
              <a:gd name="connsiteY12" fmla="*/ 1889094 h 1911596"/>
              <a:gd name="connsiteX13" fmla="*/ 232287 w 5500708"/>
              <a:gd name="connsiteY13" fmla="*/ 1784484 h 1911596"/>
              <a:gd name="connsiteX14" fmla="*/ 228181 w 5500708"/>
              <a:gd name="connsiteY14" fmla="*/ 1589221 h 1911596"/>
              <a:gd name="connsiteX15" fmla="*/ 227360 w 5500708"/>
              <a:gd name="connsiteY15" fmla="*/ 1338780 h 1911596"/>
              <a:gd name="connsiteX16" fmla="*/ 22737 w 5500708"/>
              <a:gd name="connsiteY16" fmla="*/ 1225300 h 1911596"/>
              <a:gd name="connsiteX17" fmla="*/ 22737 w 5500708"/>
              <a:gd name="connsiteY17" fmla="*/ 965169 h 1911596"/>
              <a:gd name="connsiteX18" fmla="*/ 180392 w 5500708"/>
              <a:gd name="connsiteY18" fmla="*/ 791749 h 1911596"/>
              <a:gd name="connsiteX19" fmla="*/ 14854 w 5500708"/>
              <a:gd name="connsiteY19" fmla="*/ 697156 h 1911596"/>
              <a:gd name="connsiteX20" fmla="*/ 38502 w 5500708"/>
              <a:gd name="connsiteY20" fmla="*/ 35004 h 1911596"/>
              <a:gd name="connsiteX0" fmla="*/ 101215 w 5492476"/>
              <a:gd name="connsiteY0" fmla="*/ 35004 h 1911596"/>
              <a:gd name="connsiteX1" fmla="*/ 2899595 w 5492476"/>
              <a:gd name="connsiteY1" fmla="*/ 27121 h 1911596"/>
              <a:gd name="connsiteX2" fmla="*/ 3648457 w 5492476"/>
              <a:gd name="connsiteY2" fmla="*/ 334549 h 1911596"/>
              <a:gd name="connsiteX3" fmla="*/ 4389436 w 5492476"/>
              <a:gd name="connsiteY3" fmla="*/ 224190 h 1911596"/>
              <a:gd name="connsiteX4" fmla="*/ 5272305 w 5492476"/>
              <a:gd name="connsiteY4" fmla="*/ 484321 h 1911596"/>
              <a:gd name="connsiteX5" fmla="*/ 5272305 w 5492476"/>
              <a:gd name="connsiteY5" fmla="*/ 586797 h 1911596"/>
              <a:gd name="connsiteX6" fmla="*/ 5122533 w 5492476"/>
              <a:gd name="connsiteY6" fmla="*/ 831163 h 1911596"/>
              <a:gd name="connsiteX7" fmla="*/ 5130415 w 5492476"/>
              <a:gd name="connsiteY7" fmla="*/ 1059763 h 1911596"/>
              <a:gd name="connsiteX8" fmla="*/ 5469374 w 5492476"/>
              <a:gd name="connsiteY8" fmla="*/ 1367190 h 1911596"/>
              <a:gd name="connsiteX9" fmla="*/ 5445726 w 5492476"/>
              <a:gd name="connsiteY9" fmla="*/ 1643087 h 1911596"/>
              <a:gd name="connsiteX10" fmla="*/ 5311719 w 5492476"/>
              <a:gd name="connsiteY10" fmla="*/ 1895335 h 1911596"/>
              <a:gd name="connsiteX11" fmla="*/ 5256539 w 5492476"/>
              <a:gd name="connsiteY11" fmla="*/ 1887452 h 1911596"/>
              <a:gd name="connsiteX12" fmla="*/ 274964 w 5492476"/>
              <a:gd name="connsiteY12" fmla="*/ 1889094 h 1911596"/>
              <a:gd name="connsiteX13" fmla="*/ 224055 w 5492476"/>
              <a:gd name="connsiteY13" fmla="*/ 1784484 h 1911596"/>
              <a:gd name="connsiteX14" fmla="*/ 219949 w 5492476"/>
              <a:gd name="connsiteY14" fmla="*/ 1589221 h 1911596"/>
              <a:gd name="connsiteX15" fmla="*/ 219128 w 5492476"/>
              <a:gd name="connsiteY15" fmla="*/ 1338780 h 1911596"/>
              <a:gd name="connsiteX16" fmla="*/ 219293 w 5492476"/>
              <a:gd name="connsiteY16" fmla="*/ 1091950 h 1911596"/>
              <a:gd name="connsiteX17" fmla="*/ 14505 w 5492476"/>
              <a:gd name="connsiteY17" fmla="*/ 965169 h 1911596"/>
              <a:gd name="connsiteX18" fmla="*/ 172160 w 5492476"/>
              <a:gd name="connsiteY18" fmla="*/ 791749 h 1911596"/>
              <a:gd name="connsiteX19" fmla="*/ 6622 w 5492476"/>
              <a:gd name="connsiteY19" fmla="*/ 697156 h 1911596"/>
              <a:gd name="connsiteX20" fmla="*/ 30270 w 5492476"/>
              <a:gd name="connsiteY20" fmla="*/ 35004 h 1911596"/>
              <a:gd name="connsiteX0" fmla="*/ 101215 w 5492476"/>
              <a:gd name="connsiteY0" fmla="*/ 35004 h 1911596"/>
              <a:gd name="connsiteX1" fmla="*/ 2899595 w 5492476"/>
              <a:gd name="connsiteY1" fmla="*/ 27121 h 1911596"/>
              <a:gd name="connsiteX2" fmla="*/ 3648457 w 5492476"/>
              <a:gd name="connsiteY2" fmla="*/ 334549 h 1911596"/>
              <a:gd name="connsiteX3" fmla="*/ 4389436 w 5492476"/>
              <a:gd name="connsiteY3" fmla="*/ 224190 h 1911596"/>
              <a:gd name="connsiteX4" fmla="*/ 5272305 w 5492476"/>
              <a:gd name="connsiteY4" fmla="*/ 484321 h 1911596"/>
              <a:gd name="connsiteX5" fmla="*/ 5272305 w 5492476"/>
              <a:gd name="connsiteY5" fmla="*/ 586797 h 1911596"/>
              <a:gd name="connsiteX6" fmla="*/ 5122533 w 5492476"/>
              <a:gd name="connsiteY6" fmla="*/ 831163 h 1911596"/>
              <a:gd name="connsiteX7" fmla="*/ 5130415 w 5492476"/>
              <a:gd name="connsiteY7" fmla="*/ 1059763 h 1911596"/>
              <a:gd name="connsiteX8" fmla="*/ 5469374 w 5492476"/>
              <a:gd name="connsiteY8" fmla="*/ 1367190 h 1911596"/>
              <a:gd name="connsiteX9" fmla="*/ 5445726 w 5492476"/>
              <a:gd name="connsiteY9" fmla="*/ 1643087 h 1911596"/>
              <a:gd name="connsiteX10" fmla="*/ 5311719 w 5492476"/>
              <a:gd name="connsiteY10" fmla="*/ 1895335 h 1911596"/>
              <a:gd name="connsiteX11" fmla="*/ 5256539 w 5492476"/>
              <a:gd name="connsiteY11" fmla="*/ 1887452 h 1911596"/>
              <a:gd name="connsiteX12" fmla="*/ 274964 w 5492476"/>
              <a:gd name="connsiteY12" fmla="*/ 1889094 h 1911596"/>
              <a:gd name="connsiteX13" fmla="*/ 224055 w 5492476"/>
              <a:gd name="connsiteY13" fmla="*/ 1784484 h 1911596"/>
              <a:gd name="connsiteX14" fmla="*/ 219949 w 5492476"/>
              <a:gd name="connsiteY14" fmla="*/ 1589221 h 1911596"/>
              <a:gd name="connsiteX15" fmla="*/ 219128 w 5492476"/>
              <a:gd name="connsiteY15" fmla="*/ 1338780 h 1911596"/>
              <a:gd name="connsiteX16" fmla="*/ 219293 w 5492476"/>
              <a:gd name="connsiteY16" fmla="*/ 1091950 h 1911596"/>
              <a:gd name="connsiteX17" fmla="*/ 14505 w 5492476"/>
              <a:gd name="connsiteY17" fmla="*/ 965169 h 1911596"/>
              <a:gd name="connsiteX18" fmla="*/ 172160 w 5492476"/>
              <a:gd name="connsiteY18" fmla="*/ 791749 h 1911596"/>
              <a:gd name="connsiteX19" fmla="*/ 6622 w 5492476"/>
              <a:gd name="connsiteY19" fmla="*/ 697156 h 1911596"/>
              <a:gd name="connsiteX20" fmla="*/ 30270 w 5492476"/>
              <a:gd name="connsiteY20" fmla="*/ 35004 h 1911596"/>
              <a:gd name="connsiteX0" fmla="*/ 101215 w 5492476"/>
              <a:gd name="connsiteY0" fmla="*/ 35004 h 1911596"/>
              <a:gd name="connsiteX1" fmla="*/ 2899595 w 5492476"/>
              <a:gd name="connsiteY1" fmla="*/ 27121 h 1911596"/>
              <a:gd name="connsiteX2" fmla="*/ 3648457 w 5492476"/>
              <a:gd name="connsiteY2" fmla="*/ 334549 h 1911596"/>
              <a:gd name="connsiteX3" fmla="*/ 4389436 w 5492476"/>
              <a:gd name="connsiteY3" fmla="*/ 224190 h 1911596"/>
              <a:gd name="connsiteX4" fmla="*/ 5272305 w 5492476"/>
              <a:gd name="connsiteY4" fmla="*/ 484321 h 1911596"/>
              <a:gd name="connsiteX5" fmla="*/ 5272305 w 5492476"/>
              <a:gd name="connsiteY5" fmla="*/ 586797 h 1911596"/>
              <a:gd name="connsiteX6" fmla="*/ 5122533 w 5492476"/>
              <a:gd name="connsiteY6" fmla="*/ 831163 h 1911596"/>
              <a:gd name="connsiteX7" fmla="*/ 5130415 w 5492476"/>
              <a:gd name="connsiteY7" fmla="*/ 1059763 h 1911596"/>
              <a:gd name="connsiteX8" fmla="*/ 5469374 w 5492476"/>
              <a:gd name="connsiteY8" fmla="*/ 1367190 h 1911596"/>
              <a:gd name="connsiteX9" fmla="*/ 5445726 w 5492476"/>
              <a:gd name="connsiteY9" fmla="*/ 1643087 h 1911596"/>
              <a:gd name="connsiteX10" fmla="*/ 5311719 w 5492476"/>
              <a:gd name="connsiteY10" fmla="*/ 1895335 h 1911596"/>
              <a:gd name="connsiteX11" fmla="*/ 5256539 w 5492476"/>
              <a:gd name="connsiteY11" fmla="*/ 1887452 h 1911596"/>
              <a:gd name="connsiteX12" fmla="*/ 274964 w 5492476"/>
              <a:gd name="connsiteY12" fmla="*/ 1889094 h 1911596"/>
              <a:gd name="connsiteX13" fmla="*/ 224055 w 5492476"/>
              <a:gd name="connsiteY13" fmla="*/ 1784484 h 1911596"/>
              <a:gd name="connsiteX14" fmla="*/ 219949 w 5492476"/>
              <a:gd name="connsiteY14" fmla="*/ 1589221 h 1911596"/>
              <a:gd name="connsiteX15" fmla="*/ 219128 w 5492476"/>
              <a:gd name="connsiteY15" fmla="*/ 1338780 h 1911596"/>
              <a:gd name="connsiteX16" fmla="*/ 219293 w 5492476"/>
              <a:gd name="connsiteY16" fmla="*/ 1091950 h 1911596"/>
              <a:gd name="connsiteX17" fmla="*/ 214530 w 5492476"/>
              <a:gd name="connsiteY17" fmla="*/ 917544 h 1911596"/>
              <a:gd name="connsiteX18" fmla="*/ 172160 w 5492476"/>
              <a:gd name="connsiteY18" fmla="*/ 791749 h 1911596"/>
              <a:gd name="connsiteX19" fmla="*/ 6622 w 5492476"/>
              <a:gd name="connsiteY19" fmla="*/ 697156 h 1911596"/>
              <a:gd name="connsiteX20" fmla="*/ 30270 w 5492476"/>
              <a:gd name="connsiteY20" fmla="*/ 35004 h 1911596"/>
              <a:gd name="connsiteX0" fmla="*/ 101215 w 5492476"/>
              <a:gd name="connsiteY0" fmla="*/ 35004 h 1911596"/>
              <a:gd name="connsiteX1" fmla="*/ 2899595 w 5492476"/>
              <a:gd name="connsiteY1" fmla="*/ 27121 h 1911596"/>
              <a:gd name="connsiteX2" fmla="*/ 3648457 w 5492476"/>
              <a:gd name="connsiteY2" fmla="*/ 334549 h 1911596"/>
              <a:gd name="connsiteX3" fmla="*/ 4389436 w 5492476"/>
              <a:gd name="connsiteY3" fmla="*/ 224190 h 1911596"/>
              <a:gd name="connsiteX4" fmla="*/ 5272305 w 5492476"/>
              <a:gd name="connsiteY4" fmla="*/ 484321 h 1911596"/>
              <a:gd name="connsiteX5" fmla="*/ 5272305 w 5492476"/>
              <a:gd name="connsiteY5" fmla="*/ 586797 h 1911596"/>
              <a:gd name="connsiteX6" fmla="*/ 5122533 w 5492476"/>
              <a:gd name="connsiteY6" fmla="*/ 831163 h 1911596"/>
              <a:gd name="connsiteX7" fmla="*/ 5130415 w 5492476"/>
              <a:gd name="connsiteY7" fmla="*/ 1059763 h 1911596"/>
              <a:gd name="connsiteX8" fmla="*/ 5469374 w 5492476"/>
              <a:gd name="connsiteY8" fmla="*/ 1367190 h 1911596"/>
              <a:gd name="connsiteX9" fmla="*/ 5445726 w 5492476"/>
              <a:gd name="connsiteY9" fmla="*/ 1643087 h 1911596"/>
              <a:gd name="connsiteX10" fmla="*/ 5311719 w 5492476"/>
              <a:gd name="connsiteY10" fmla="*/ 1895335 h 1911596"/>
              <a:gd name="connsiteX11" fmla="*/ 5256539 w 5492476"/>
              <a:gd name="connsiteY11" fmla="*/ 1887452 h 1911596"/>
              <a:gd name="connsiteX12" fmla="*/ 274964 w 5492476"/>
              <a:gd name="connsiteY12" fmla="*/ 1889094 h 1911596"/>
              <a:gd name="connsiteX13" fmla="*/ 224055 w 5492476"/>
              <a:gd name="connsiteY13" fmla="*/ 1784484 h 1911596"/>
              <a:gd name="connsiteX14" fmla="*/ 219949 w 5492476"/>
              <a:gd name="connsiteY14" fmla="*/ 1589221 h 1911596"/>
              <a:gd name="connsiteX15" fmla="*/ 219128 w 5492476"/>
              <a:gd name="connsiteY15" fmla="*/ 1338780 h 1911596"/>
              <a:gd name="connsiteX16" fmla="*/ 219293 w 5492476"/>
              <a:gd name="connsiteY16" fmla="*/ 1091950 h 1911596"/>
              <a:gd name="connsiteX17" fmla="*/ 214530 w 5492476"/>
              <a:gd name="connsiteY17" fmla="*/ 917544 h 1911596"/>
              <a:gd name="connsiteX18" fmla="*/ 172160 w 5492476"/>
              <a:gd name="connsiteY18" fmla="*/ 791749 h 1911596"/>
              <a:gd name="connsiteX19" fmla="*/ 6622 w 5492476"/>
              <a:gd name="connsiteY19" fmla="*/ 697156 h 1911596"/>
              <a:gd name="connsiteX20" fmla="*/ 30270 w 5492476"/>
              <a:gd name="connsiteY20" fmla="*/ 35004 h 1911596"/>
              <a:gd name="connsiteX0" fmla="*/ 101215 w 5492476"/>
              <a:gd name="connsiteY0" fmla="*/ 35004 h 1911596"/>
              <a:gd name="connsiteX1" fmla="*/ 2899595 w 5492476"/>
              <a:gd name="connsiteY1" fmla="*/ 27121 h 1911596"/>
              <a:gd name="connsiteX2" fmla="*/ 3648457 w 5492476"/>
              <a:gd name="connsiteY2" fmla="*/ 334549 h 1911596"/>
              <a:gd name="connsiteX3" fmla="*/ 4389436 w 5492476"/>
              <a:gd name="connsiteY3" fmla="*/ 224190 h 1911596"/>
              <a:gd name="connsiteX4" fmla="*/ 5272305 w 5492476"/>
              <a:gd name="connsiteY4" fmla="*/ 484321 h 1911596"/>
              <a:gd name="connsiteX5" fmla="*/ 5272305 w 5492476"/>
              <a:gd name="connsiteY5" fmla="*/ 586797 h 1911596"/>
              <a:gd name="connsiteX6" fmla="*/ 5122533 w 5492476"/>
              <a:gd name="connsiteY6" fmla="*/ 831163 h 1911596"/>
              <a:gd name="connsiteX7" fmla="*/ 5130415 w 5492476"/>
              <a:gd name="connsiteY7" fmla="*/ 1059763 h 1911596"/>
              <a:gd name="connsiteX8" fmla="*/ 5469374 w 5492476"/>
              <a:gd name="connsiteY8" fmla="*/ 1367190 h 1911596"/>
              <a:gd name="connsiteX9" fmla="*/ 5445726 w 5492476"/>
              <a:gd name="connsiteY9" fmla="*/ 1643087 h 1911596"/>
              <a:gd name="connsiteX10" fmla="*/ 5311719 w 5492476"/>
              <a:gd name="connsiteY10" fmla="*/ 1895335 h 1911596"/>
              <a:gd name="connsiteX11" fmla="*/ 5256539 w 5492476"/>
              <a:gd name="connsiteY11" fmla="*/ 1887452 h 1911596"/>
              <a:gd name="connsiteX12" fmla="*/ 274964 w 5492476"/>
              <a:gd name="connsiteY12" fmla="*/ 1889094 h 1911596"/>
              <a:gd name="connsiteX13" fmla="*/ 224055 w 5492476"/>
              <a:gd name="connsiteY13" fmla="*/ 1784484 h 1911596"/>
              <a:gd name="connsiteX14" fmla="*/ 219949 w 5492476"/>
              <a:gd name="connsiteY14" fmla="*/ 1589221 h 1911596"/>
              <a:gd name="connsiteX15" fmla="*/ 219128 w 5492476"/>
              <a:gd name="connsiteY15" fmla="*/ 1338780 h 1911596"/>
              <a:gd name="connsiteX16" fmla="*/ 219293 w 5492476"/>
              <a:gd name="connsiteY16" fmla="*/ 1091950 h 1911596"/>
              <a:gd name="connsiteX17" fmla="*/ 214530 w 5492476"/>
              <a:gd name="connsiteY17" fmla="*/ 917544 h 1911596"/>
              <a:gd name="connsiteX18" fmla="*/ 219785 w 5492476"/>
              <a:gd name="connsiteY18" fmla="*/ 791749 h 1911596"/>
              <a:gd name="connsiteX19" fmla="*/ 6622 w 5492476"/>
              <a:gd name="connsiteY19" fmla="*/ 697156 h 1911596"/>
              <a:gd name="connsiteX20" fmla="*/ 30270 w 5492476"/>
              <a:gd name="connsiteY20" fmla="*/ 35004 h 1911596"/>
              <a:gd name="connsiteX0" fmla="*/ 101215 w 5492476"/>
              <a:gd name="connsiteY0" fmla="*/ 35004 h 1911596"/>
              <a:gd name="connsiteX1" fmla="*/ 2899595 w 5492476"/>
              <a:gd name="connsiteY1" fmla="*/ 27121 h 1911596"/>
              <a:gd name="connsiteX2" fmla="*/ 3648457 w 5492476"/>
              <a:gd name="connsiteY2" fmla="*/ 334549 h 1911596"/>
              <a:gd name="connsiteX3" fmla="*/ 4389436 w 5492476"/>
              <a:gd name="connsiteY3" fmla="*/ 224190 h 1911596"/>
              <a:gd name="connsiteX4" fmla="*/ 5272305 w 5492476"/>
              <a:gd name="connsiteY4" fmla="*/ 484321 h 1911596"/>
              <a:gd name="connsiteX5" fmla="*/ 5272305 w 5492476"/>
              <a:gd name="connsiteY5" fmla="*/ 586797 h 1911596"/>
              <a:gd name="connsiteX6" fmla="*/ 5122533 w 5492476"/>
              <a:gd name="connsiteY6" fmla="*/ 831163 h 1911596"/>
              <a:gd name="connsiteX7" fmla="*/ 5130415 w 5492476"/>
              <a:gd name="connsiteY7" fmla="*/ 1059763 h 1911596"/>
              <a:gd name="connsiteX8" fmla="*/ 5469374 w 5492476"/>
              <a:gd name="connsiteY8" fmla="*/ 1367190 h 1911596"/>
              <a:gd name="connsiteX9" fmla="*/ 5445726 w 5492476"/>
              <a:gd name="connsiteY9" fmla="*/ 1643087 h 1911596"/>
              <a:gd name="connsiteX10" fmla="*/ 5311719 w 5492476"/>
              <a:gd name="connsiteY10" fmla="*/ 1895335 h 1911596"/>
              <a:gd name="connsiteX11" fmla="*/ 5256539 w 5492476"/>
              <a:gd name="connsiteY11" fmla="*/ 1887452 h 1911596"/>
              <a:gd name="connsiteX12" fmla="*/ 274964 w 5492476"/>
              <a:gd name="connsiteY12" fmla="*/ 1889094 h 1911596"/>
              <a:gd name="connsiteX13" fmla="*/ 224055 w 5492476"/>
              <a:gd name="connsiteY13" fmla="*/ 1784484 h 1911596"/>
              <a:gd name="connsiteX14" fmla="*/ 219949 w 5492476"/>
              <a:gd name="connsiteY14" fmla="*/ 1589221 h 1911596"/>
              <a:gd name="connsiteX15" fmla="*/ 219128 w 5492476"/>
              <a:gd name="connsiteY15" fmla="*/ 1338780 h 1911596"/>
              <a:gd name="connsiteX16" fmla="*/ 219293 w 5492476"/>
              <a:gd name="connsiteY16" fmla="*/ 1091950 h 1911596"/>
              <a:gd name="connsiteX17" fmla="*/ 214530 w 5492476"/>
              <a:gd name="connsiteY17" fmla="*/ 917544 h 1911596"/>
              <a:gd name="connsiteX18" fmla="*/ 219785 w 5492476"/>
              <a:gd name="connsiteY18" fmla="*/ 791749 h 1911596"/>
              <a:gd name="connsiteX19" fmla="*/ 6622 w 5492476"/>
              <a:gd name="connsiteY19" fmla="*/ 697156 h 1911596"/>
              <a:gd name="connsiteX20" fmla="*/ 30270 w 5492476"/>
              <a:gd name="connsiteY20" fmla="*/ 35004 h 1911596"/>
              <a:gd name="connsiteX0" fmla="*/ 101215 w 5492476"/>
              <a:gd name="connsiteY0" fmla="*/ 43977 h 1906281"/>
              <a:gd name="connsiteX1" fmla="*/ 2899595 w 5492476"/>
              <a:gd name="connsiteY1" fmla="*/ 21806 h 1906281"/>
              <a:gd name="connsiteX2" fmla="*/ 3648457 w 5492476"/>
              <a:gd name="connsiteY2" fmla="*/ 329234 h 1906281"/>
              <a:gd name="connsiteX3" fmla="*/ 4389436 w 5492476"/>
              <a:gd name="connsiteY3" fmla="*/ 218875 h 1906281"/>
              <a:gd name="connsiteX4" fmla="*/ 5272305 w 5492476"/>
              <a:gd name="connsiteY4" fmla="*/ 479006 h 1906281"/>
              <a:gd name="connsiteX5" fmla="*/ 5272305 w 5492476"/>
              <a:gd name="connsiteY5" fmla="*/ 581482 h 1906281"/>
              <a:gd name="connsiteX6" fmla="*/ 5122533 w 5492476"/>
              <a:gd name="connsiteY6" fmla="*/ 825848 h 1906281"/>
              <a:gd name="connsiteX7" fmla="*/ 5130415 w 5492476"/>
              <a:gd name="connsiteY7" fmla="*/ 1054448 h 1906281"/>
              <a:gd name="connsiteX8" fmla="*/ 5469374 w 5492476"/>
              <a:gd name="connsiteY8" fmla="*/ 1361875 h 1906281"/>
              <a:gd name="connsiteX9" fmla="*/ 5445726 w 5492476"/>
              <a:gd name="connsiteY9" fmla="*/ 1637772 h 1906281"/>
              <a:gd name="connsiteX10" fmla="*/ 5311719 w 5492476"/>
              <a:gd name="connsiteY10" fmla="*/ 1890020 h 1906281"/>
              <a:gd name="connsiteX11" fmla="*/ 5256539 w 5492476"/>
              <a:gd name="connsiteY11" fmla="*/ 1882137 h 1906281"/>
              <a:gd name="connsiteX12" fmla="*/ 274964 w 5492476"/>
              <a:gd name="connsiteY12" fmla="*/ 1883779 h 1906281"/>
              <a:gd name="connsiteX13" fmla="*/ 224055 w 5492476"/>
              <a:gd name="connsiteY13" fmla="*/ 1779169 h 1906281"/>
              <a:gd name="connsiteX14" fmla="*/ 219949 w 5492476"/>
              <a:gd name="connsiteY14" fmla="*/ 1583906 h 1906281"/>
              <a:gd name="connsiteX15" fmla="*/ 219128 w 5492476"/>
              <a:gd name="connsiteY15" fmla="*/ 1333465 h 1906281"/>
              <a:gd name="connsiteX16" fmla="*/ 219293 w 5492476"/>
              <a:gd name="connsiteY16" fmla="*/ 1086635 h 1906281"/>
              <a:gd name="connsiteX17" fmla="*/ 214530 w 5492476"/>
              <a:gd name="connsiteY17" fmla="*/ 912229 h 1906281"/>
              <a:gd name="connsiteX18" fmla="*/ 219785 w 5492476"/>
              <a:gd name="connsiteY18" fmla="*/ 786434 h 1906281"/>
              <a:gd name="connsiteX19" fmla="*/ 6622 w 5492476"/>
              <a:gd name="connsiteY19" fmla="*/ 691841 h 1906281"/>
              <a:gd name="connsiteX20" fmla="*/ 30270 w 5492476"/>
              <a:gd name="connsiteY20" fmla="*/ 29689 h 1906281"/>
              <a:gd name="connsiteX0" fmla="*/ 101215 w 5492476"/>
              <a:gd name="connsiteY0" fmla="*/ 38816 h 1901120"/>
              <a:gd name="connsiteX1" fmla="*/ 2899595 w 5492476"/>
              <a:gd name="connsiteY1" fmla="*/ 16645 h 1901120"/>
              <a:gd name="connsiteX2" fmla="*/ 3648457 w 5492476"/>
              <a:gd name="connsiteY2" fmla="*/ 324073 h 1901120"/>
              <a:gd name="connsiteX3" fmla="*/ 4389436 w 5492476"/>
              <a:gd name="connsiteY3" fmla="*/ 213714 h 1901120"/>
              <a:gd name="connsiteX4" fmla="*/ 5272305 w 5492476"/>
              <a:gd name="connsiteY4" fmla="*/ 473845 h 1901120"/>
              <a:gd name="connsiteX5" fmla="*/ 5272305 w 5492476"/>
              <a:gd name="connsiteY5" fmla="*/ 576321 h 1901120"/>
              <a:gd name="connsiteX6" fmla="*/ 5122533 w 5492476"/>
              <a:gd name="connsiteY6" fmla="*/ 820687 h 1901120"/>
              <a:gd name="connsiteX7" fmla="*/ 5130415 w 5492476"/>
              <a:gd name="connsiteY7" fmla="*/ 1049287 h 1901120"/>
              <a:gd name="connsiteX8" fmla="*/ 5469374 w 5492476"/>
              <a:gd name="connsiteY8" fmla="*/ 1356714 h 1901120"/>
              <a:gd name="connsiteX9" fmla="*/ 5445726 w 5492476"/>
              <a:gd name="connsiteY9" fmla="*/ 1632611 h 1901120"/>
              <a:gd name="connsiteX10" fmla="*/ 5311719 w 5492476"/>
              <a:gd name="connsiteY10" fmla="*/ 1884859 h 1901120"/>
              <a:gd name="connsiteX11" fmla="*/ 5256539 w 5492476"/>
              <a:gd name="connsiteY11" fmla="*/ 1876976 h 1901120"/>
              <a:gd name="connsiteX12" fmla="*/ 274964 w 5492476"/>
              <a:gd name="connsiteY12" fmla="*/ 1878618 h 1901120"/>
              <a:gd name="connsiteX13" fmla="*/ 224055 w 5492476"/>
              <a:gd name="connsiteY13" fmla="*/ 1774008 h 1901120"/>
              <a:gd name="connsiteX14" fmla="*/ 219949 w 5492476"/>
              <a:gd name="connsiteY14" fmla="*/ 1578745 h 1901120"/>
              <a:gd name="connsiteX15" fmla="*/ 219128 w 5492476"/>
              <a:gd name="connsiteY15" fmla="*/ 1328304 h 1901120"/>
              <a:gd name="connsiteX16" fmla="*/ 219293 w 5492476"/>
              <a:gd name="connsiteY16" fmla="*/ 1081474 h 1901120"/>
              <a:gd name="connsiteX17" fmla="*/ 214530 w 5492476"/>
              <a:gd name="connsiteY17" fmla="*/ 907068 h 1901120"/>
              <a:gd name="connsiteX18" fmla="*/ 219785 w 5492476"/>
              <a:gd name="connsiteY18" fmla="*/ 781273 h 1901120"/>
              <a:gd name="connsiteX19" fmla="*/ 6622 w 5492476"/>
              <a:gd name="connsiteY19" fmla="*/ 686680 h 1901120"/>
              <a:gd name="connsiteX20" fmla="*/ 30270 w 5492476"/>
              <a:gd name="connsiteY20" fmla="*/ 24528 h 1901120"/>
              <a:gd name="connsiteX0" fmla="*/ 101215 w 5492476"/>
              <a:gd name="connsiteY0" fmla="*/ 16609 h 1878913"/>
              <a:gd name="connsiteX1" fmla="*/ 2918645 w 5492476"/>
              <a:gd name="connsiteY1" fmla="*/ 23013 h 1878913"/>
              <a:gd name="connsiteX2" fmla="*/ 3648457 w 5492476"/>
              <a:gd name="connsiteY2" fmla="*/ 301866 h 1878913"/>
              <a:gd name="connsiteX3" fmla="*/ 4389436 w 5492476"/>
              <a:gd name="connsiteY3" fmla="*/ 191507 h 1878913"/>
              <a:gd name="connsiteX4" fmla="*/ 5272305 w 5492476"/>
              <a:gd name="connsiteY4" fmla="*/ 451638 h 1878913"/>
              <a:gd name="connsiteX5" fmla="*/ 5272305 w 5492476"/>
              <a:gd name="connsiteY5" fmla="*/ 554114 h 1878913"/>
              <a:gd name="connsiteX6" fmla="*/ 5122533 w 5492476"/>
              <a:gd name="connsiteY6" fmla="*/ 798480 h 1878913"/>
              <a:gd name="connsiteX7" fmla="*/ 5130415 w 5492476"/>
              <a:gd name="connsiteY7" fmla="*/ 1027080 h 1878913"/>
              <a:gd name="connsiteX8" fmla="*/ 5469374 w 5492476"/>
              <a:gd name="connsiteY8" fmla="*/ 1334507 h 1878913"/>
              <a:gd name="connsiteX9" fmla="*/ 5445726 w 5492476"/>
              <a:gd name="connsiteY9" fmla="*/ 1610404 h 1878913"/>
              <a:gd name="connsiteX10" fmla="*/ 5311719 w 5492476"/>
              <a:gd name="connsiteY10" fmla="*/ 1862652 h 1878913"/>
              <a:gd name="connsiteX11" fmla="*/ 5256539 w 5492476"/>
              <a:gd name="connsiteY11" fmla="*/ 1854769 h 1878913"/>
              <a:gd name="connsiteX12" fmla="*/ 274964 w 5492476"/>
              <a:gd name="connsiteY12" fmla="*/ 1856411 h 1878913"/>
              <a:gd name="connsiteX13" fmla="*/ 224055 w 5492476"/>
              <a:gd name="connsiteY13" fmla="*/ 1751801 h 1878913"/>
              <a:gd name="connsiteX14" fmla="*/ 219949 w 5492476"/>
              <a:gd name="connsiteY14" fmla="*/ 1556538 h 1878913"/>
              <a:gd name="connsiteX15" fmla="*/ 219128 w 5492476"/>
              <a:gd name="connsiteY15" fmla="*/ 1306097 h 1878913"/>
              <a:gd name="connsiteX16" fmla="*/ 219293 w 5492476"/>
              <a:gd name="connsiteY16" fmla="*/ 1059267 h 1878913"/>
              <a:gd name="connsiteX17" fmla="*/ 214530 w 5492476"/>
              <a:gd name="connsiteY17" fmla="*/ 884861 h 1878913"/>
              <a:gd name="connsiteX18" fmla="*/ 219785 w 5492476"/>
              <a:gd name="connsiteY18" fmla="*/ 759066 h 1878913"/>
              <a:gd name="connsiteX19" fmla="*/ 6622 w 5492476"/>
              <a:gd name="connsiteY19" fmla="*/ 664473 h 1878913"/>
              <a:gd name="connsiteX20" fmla="*/ 30270 w 5492476"/>
              <a:gd name="connsiteY20" fmla="*/ 2321 h 187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492476" h="1878913">
                <a:moveTo>
                  <a:pt x="101215" y="16609"/>
                </a:moveTo>
                <a:cubicBezTo>
                  <a:pt x="1390538" y="16280"/>
                  <a:pt x="2327438" y="-24530"/>
                  <a:pt x="2918645" y="23013"/>
                </a:cubicBezTo>
                <a:cubicBezTo>
                  <a:pt x="3509852" y="70556"/>
                  <a:pt x="3403325" y="273784"/>
                  <a:pt x="3648457" y="301866"/>
                </a:cubicBezTo>
                <a:cubicBezTo>
                  <a:pt x="3893589" y="329948"/>
                  <a:pt x="4118795" y="166545"/>
                  <a:pt x="4389436" y="191507"/>
                </a:cubicBezTo>
                <a:cubicBezTo>
                  <a:pt x="4660077" y="216469"/>
                  <a:pt x="5125160" y="391204"/>
                  <a:pt x="5272305" y="451638"/>
                </a:cubicBezTo>
                <a:cubicBezTo>
                  <a:pt x="5419450" y="512073"/>
                  <a:pt x="5297267" y="496307"/>
                  <a:pt x="5272305" y="554114"/>
                </a:cubicBezTo>
                <a:cubicBezTo>
                  <a:pt x="5247343" y="611921"/>
                  <a:pt x="5146181" y="719652"/>
                  <a:pt x="5122533" y="798480"/>
                </a:cubicBezTo>
                <a:cubicBezTo>
                  <a:pt x="5098885" y="877308"/>
                  <a:pt x="5072608" y="937742"/>
                  <a:pt x="5130415" y="1027080"/>
                </a:cubicBezTo>
                <a:cubicBezTo>
                  <a:pt x="5188222" y="1116418"/>
                  <a:pt x="5416822" y="1237286"/>
                  <a:pt x="5469374" y="1334507"/>
                </a:cubicBezTo>
                <a:cubicBezTo>
                  <a:pt x="5521926" y="1431728"/>
                  <a:pt x="5472002" y="1522380"/>
                  <a:pt x="5445726" y="1610404"/>
                </a:cubicBezTo>
                <a:cubicBezTo>
                  <a:pt x="5419450" y="1698428"/>
                  <a:pt x="5343250" y="1821925"/>
                  <a:pt x="5311719" y="1862652"/>
                </a:cubicBezTo>
                <a:cubicBezTo>
                  <a:pt x="5280188" y="1903379"/>
                  <a:pt x="5256539" y="1854769"/>
                  <a:pt x="5256539" y="1854769"/>
                </a:cubicBezTo>
                <a:lnTo>
                  <a:pt x="274964" y="1856411"/>
                </a:lnTo>
                <a:cubicBezTo>
                  <a:pt x="215679" y="1822581"/>
                  <a:pt x="233224" y="1801780"/>
                  <a:pt x="224055" y="1751801"/>
                </a:cubicBezTo>
                <a:cubicBezTo>
                  <a:pt x="214886" y="1701822"/>
                  <a:pt x="220770" y="1630822"/>
                  <a:pt x="219949" y="1556538"/>
                </a:cubicBezTo>
                <a:cubicBezTo>
                  <a:pt x="219128" y="1482254"/>
                  <a:pt x="219237" y="1388975"/>
                  <a:pt x="219128" y="1306097"/>
                </a:cubicBezTo>
                <a:cubicBezTo>
                  <a:pt x="219019" y="1223219"/>
                  <a:pt x="220059" y="1129473"/>
                  <a:pt x="219293" y="1059267"/>
                </a:cubicBezTo>
                <a:cubicBezTo>
                  <a:pt x="218527" y="989061"/>
                  <a:pt x="214448" y="934894"/>
                  <a:pt x="214530" y="884861"/>
                </a:cubicBezTo>
                <a:cubicBezTo>
                  <a:pt x="214612" y="834828"/>
                  <a:pt x="225861" y="762459"/>
                  <a:pt x="219785" y="759066"/>
                </a:cubicBezTo>
                <a:cubicBezTo>
                  <a:pt x="213709" y="755673"/>
                  <a:pt x="30270" y="790597"/>
                  <a:pt x="6622" y="664473"/>
                </a:cubicBezTo>
                <a:cubicBezTo>
                  <a:pt x="-17026" y="538349"/>
                  <a:pt x="30270" y="2321"/>
                  <a:pt x="30270" y="232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718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HV safety: safe measurements</a:t>
            </a:r>
          </a:p>
        </p:txBody>
      </p:sp>
      <p:sp>
        <p:nvSpPr>
          <p:cNvPr id="3075" name="TextBox 172"/>
          <p:cNvSpPr txBox="1">
            <a:spLocks noChangeArrowheads="1"/>
          </p:cNvSpPr>
          <p:nvPr/>
        </p:nvSpPr>
        <p:spPr bwMode="auto">
          <a:xfrm>
            <a:off x="402336" y="1143000"/>
            <a:ext cx="8504236" cy="3200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Only connect safe instruments to HV side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Voltage probes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HV differential probes (Tektronix P5200)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Poor man’s solution: Use two oscilloscope channels, subtract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Current probes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AC-DC current probes (Tektronix A6302, A6303, AM503)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Poor man’s solution: wire up you own hall effect sensor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688858" y="1469572"/>
            <a:ext cx="3176571" cy="2079171"/>
            <a:chOff x="6524578" y="1143000"/>
            <a:chExt cx="2293601" cy="14345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0621" y="1143000"/>
              <a:ext cx="2147558" cy="1434569"/>
            </a:xfrm>
            <a:prstGeom prst="rect">
              <a:avLst/>
            </a:prstGeom>
          </p:spPr>
        </p:pic>
        <p:sp>
          <p:nvSpPr>
            <p:cNvPr id="6" name="&quot;No&quot; Symbol 5"/>
            <p:cNvSpPr/>
            <p:nvPr/>
          </p:nvSpPr>
          <p:spPr>
            <a:xfrm>
              <a:off x="6524578" y="1143000"/>
              <a:ext cx="843455" cy="788560"/>
            </a:xfrm>
            <a:prstGeom prst="noSmoking">
              <a:avLst>
                <a:gd name="adj" fmla="val 970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34195" y="4482376"/>
            <a:ext cx="1777176" cy="2048685"/>
            <a:chOff x="1010195" y="4482375"/>
            <a:chExt cx="1777176" cy="2048685"/>
          </a:xfrm>
        </p:grpSpPr>
        <p:pic>
          <p:nvPicPr>
            <p:cNvPr id="4" name="Picture 2" descr="Image result for tektronix p520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0195" y="4482375"/>
              <a:ext cx="1777176" cy="1777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1010195" y="6254061"/>
              <a:ext cx="177717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/>
                <a:t>USD200-300$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95009" y="4443542"/>
            <a:ext cx="2952787" cy="2175676"/>
            <a:chOff x="3271008" y="4443542"/>
            <a:chExt cx="2952787" cy="21756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1"/>
            <a:stretch/>
          </p:blipFill>
          <p:spPr>
            <a:xfrm>
              <a:off x="3271008" y="4443542"/>
              <a:ext cx="2952787" cy="189867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789287" y="6342219"/>
              <a:ext cx="177717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/>
                <a:t>USD300-500$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231432" y="4609397"/>
            <a:ext cx="1566972" cy="1851919"/>
            <a:chOff x="6707432" y="4609396"/>
            <a:chExt cx="1566972" cy="1851919"/>
          </a:xfrm>
        </p:grpSpPr>
        <p:pic>
          <p:nvPicPr>
            <p:cNvPr id="11" name="Picture 2" descr="Image result for la 130-p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7432" y="4609396"/>
              <a:ext cx="1566972" cy="1566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742074" y="6184316"/>
              <a:ext cx="147051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 smtClean="0"/>
                <a:t>USD10-50$</a:t>
              </a:r>
              <a:endParaRPr 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4881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HV safety: rules of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thumb</a:t>
            </a:r>
            <a:endParaRPr lang="en-US" dirty="0"/>
          </a:p>
        </p:txBody>
      </p:sp>
      <p:sp>
        <p:nvSpPr>
          <p:cNvPr id="3075" name="TextBox 172"/>
          <p:cNvSpPr txBox="1">
            <a:spLocks noChangeArrowheads="1"/>
          </p:cNvSpPr>
          <p:nvPr/>
        </p:nvSpPr>
        <p:spPr bwMode="auto">
          <a:xfrm>
            <a:off x="402336" y="1170508"/>
            <a:ext cx="6194286" cy="4811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Don’t touch or modify HV circuitry while powered up!!</a:t>
            </a:r>
          </a:p>
          <a:p>
            <a:pPr>
              <a:spcAft>
                <a:spcPts val="1000"/>
              </a:spcAft>
            </a:pP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Tie everything else to earth potential: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Control circuitry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Heatsinks, enclosures,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Momentary switch enables H-bridges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Dead man’s switch” 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 low voltage control side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4" b="13757"/>
          <a:stretch/>
        </p:blipFill>
        <p:spPr>
          <a:xfrm rot="5400000">
            <a:off x="6556464" y="2591095"/>
            <a:ext cx="5377544" cy="2536372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168640" y="4737464"/>
            <a:ext cx="992777" cy="89698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198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3075" name="TextBox 172"/>
          <p:cNvSpPr txBox="1">
            <a:spLocks noChangeArrowheads="1"/>
          </p:cNvSpPr>
          <p:nvPr/>
        </p:nvSpPr>
        <p:spPr bwMode="auto">
          <a:xfrm>
            <a:off x="402336" y="1170508"/>
            <a:ext cx="6944395" cy="493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Construct a simple gradient amplifier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 embedded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 custom PCBs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Medium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(2kVA peak)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Scalable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Cover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following concepts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Pulse width modulation (PWM)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High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safety and equipment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Control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loop design</a:t>
            </a:r>
          </a:p>
        </p:txBody>
      </p:sp>
      <p:pic>
        <p:nvPicPr>
          <p:cNvPr id="16386" name="Picture 2" descr="Image result for surface mount solder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996" y="1464670"/>
            <a:ext cx="2566835" cy="192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ultiply 1"/>
          <p:cNvSpPr/>
          <p:nvPr/>
        </p:nvSpPr>
        <p:spPr>
          <a:xfrm>
            <a:off x="8839651" y="1285339"/>
            <a:ext cx="2613180" cy="2093675"/>
          </a:xfrm>
          <a:prstGeom prst="mathMultiply">
            <a:avLst>
              <a:gd name="adj1" fmla="val 566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Image result for raspberry pi 3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164" y="1170508"/>
            <a:ext cx="2610727" cy="2373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ultiply 8"/>
          <p:cNvSpPr/>
          <p:nvPr/>
        </p:nvSpPr>
        <p:spPr>
          <a:xfrm>
            <a:off x="5906711" y="1233315"/>
            <a:ext cx="2613180" cy="2093675"/>
          </a:xfrm>
          <a:prstGeom prst="mathMultiply">
            <a:avLst>
              <a:gd name="adj1" fmla="val 566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90" name="Picture 6" descr="Image result for money fly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122" y="3881354"/>
            <a:ext cx="2052581" cy="205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Image result for hv haza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266" y="3806355"/>
            <a:ext cx="2297945" cy="201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746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Power stage output</a:t>
            </a:r>
          </a:p>
        </p:txBody>
      </p:sp>
      <p:pic>
        <p:nvPicPr>
          <p:cNvPr id="2" name="Vout_crop_test1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48000" y="1143000"/>
            <a:ext cx="6096000" cy="4572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2677886" y="2090057"/>
            <a:ext cx="1273628" cy="0"/>
          </a:xfrm>
          <a:prstGeom prst="straightConnector1">
            <a:avLst/>
          </a:prstGeom>
          <a:ln w="31750">
            <a:solidFill>
              <a:srgbClr val="FFC8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590800" y="3080049"/>
            <a:ext cx="914400" cy="0"/>
          </a:xfrm>
          <a:prstGeom prst="straightConnector1">
            <a:avLst/>
          </a:prstGeom>
          <a:ln w="31750">
            <a:solidFill>
              <a:srgbClr val="32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0486" y="1905391"/>
            <a:ext cx="1970314" cy="738664"/>
          </a:xfrm>
          <a:prstGeom prst="rect">
            <a:avLst/>
          </a:prstGeom>
          <a:noFill/>
          <a:ln w="317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Single PWM</a:t>
            </a:r>
          </a:p>
          <a:p>
            <a:pPr algn="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5V/div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0371" y="2895383"/>
            <a:ext cx="2340429" cy="738664"/>
          </a:xfrm>
          <a:prstGeom prst="rect">
            <a:avLst/>
          </a:prstGeom>
          <a:noFill/>
          <a:ln w="317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Combined 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Vout</a:t>
            </a:r>
            <a:endParaRPr lang="en-US" sz="24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50V/div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396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overview: Controller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473090" y="3717265"/>
            <a:ext cx="1137394" cy="95454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Power stage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159255" y="3717265"/>
            <a:ext cx="909915" cy="95454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022668" y="3717265"/>
            <a:ext cx="810111" cy="95454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Coil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93532" y="3717265"/>
            <a:ext cx="1418722" cy="95454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PWM modulators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460235" y="3717265"/>
            <a:ext cx="1050606" cy="95454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sensor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50406" y="4194538"/>
            <a:ext cx="78956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2" idx="3"/>
            <a:endCxn id="27" idx="1"/>
          </p:cNvCxnSpPr>
          <p:nvPr/>
        </p:nvCxnSpPr>
        <p:spPr>
          <a:xfrm flipV="1">
            <a:off x="3992541" y="4194538"/>
            <a:ext cx="60099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30" idx="2"/>
            <a:endCxn id="63" idx="4"/>
          </p:cNvCxnSpPr>
          <p:nvPr/>
        </p:nvCxnSpPr>
        <p:spPr>
          <a:xfrm rot="5400000" flipH="1">
            <a:off x="5978411" y="664684"/>
            <a:ext cx="171867" cy="7842386"/>
          </a:xfrm>
          <a:prstGeom prst="bentConnector3">
            <a:avLst>
              <a:gd name="adj1" fmla="val -383741"/>
            </a:avLst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7" idx="3"/>
            <a:endCxn id="22" idx="1"/>
          </p:cNvCxnSpPr>
          <p:nvPr/>
        </p:nvCxnSpPr>
        <p:spPr>
          <a:xfrm>
            <a:off x="6012254" y="4194538"/>
            <a:ext cx="46083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2" idx="3"/>
            <a:endCxn id="23" idx="1"/>
          </p:cNvCxnSpPr>
          <p:nvPr/>
        </p:nvCxnSpPr>
        <p:spPr>
          <a:xfrm>
            <a:off x="7610485" y="4194538"/>
            <a:ext cx="54877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3" idx="3"/>
            <a:endCxn id="30" idx="1"/>
          </p:cNvCxnSpPr>
          <p:nvPr/>
        </p:nvCxnSpPr>
        <p:spPr>
          <a:xfrm>
            <a:off x="9069172" y="4194538"/>
            <a:ext cx="391064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0" idx="3"/>
            <a:endCxn id="24" idx="1"/>
          </p:cNvCxnSpPr>
          <p:nvPr/>
        </p:nvCxnSpPr>
        <p:spPr>
          <a:xfrm>
            <a:off x="10510840" y="4194538"/>
            <a:ext cx="51182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2853058" y="3725601"/>
            <a:ext cx="1139483" cy="95097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538876" y="4174183"/>
            <a:ext cx="343606" cy="539001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6907" y="4191054"/>
            <a:ext cx="533381" cy="870693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cxnSp>
        <p:nvCxnSpPr>
          <p:cNvPr id="66" name="Straight Arrow Connector 65"/>
          <p:cNvCxnSpPr>
            <a:stCxn id="63" idx="6"/>
            <a:endCxn id="62" idx="1"/>
          </p:cNvCxnSpPr>
          <p:nvPr/>
        </p:nvCxnSpPr>
        <p:spPr>
          <a:xfrm flipV="1">
            <a:off x="2440957" y="4201090"/>
            <a:ext cx="41210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791172" y="3349243"/>
            <a:ext cx="1539771" cy="646331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Error</a:t>
            </a:r>
          </a:p>
          <a:p>
            <a:pPr algn="ctr"/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e(t)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845346" y="3915695"/>
            <a:ext cx="595611" cy="584248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862808" y="4888056"/>
            <a:ext cx="1421743" cy="646331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y(t)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4817" y="3606878"/>
            <a:ext cx="1216375" cy="553998"/>
          </a:xfrm>
          <a:prstGeom prst="rect">
            <a:avLst/>
          </a:prstGeom>
          <a:noFill/>
          <a:ln w="317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r(t)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62387" y="3054773"/>
            <a:ext cx="1058410" cy="553998"/>
          </a:xfrm>
          <a:prstGeom prst="rect">
            <a:avLst/>
          </a:prstGeom>
          <a:noFill/>
          <a:ln w="317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u(t)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822594" y="3548803"/>
            <a:ext cx="4196808" cy="1397911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1445186" y="3420344"/>
            <a:ext cx="2687509" cy="1526370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05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overview: Controller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473090" y="3717265"/>
            <a:ext cx="1137394" cy="95454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Power stage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159255" y="3717265"/>
            <a:ext cx="909915" cy="95454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022668" y="3717265"/>
            <a:ext cx="810111" cy="95454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Coil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93532" y="3717265"/>
            <a:ext cx="1418722" cy="95454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PWM modulators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460235" y="3717265"/>
            <a:ext cx="1050606" cy="95454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sensor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50406" y="4194538"/>
            <a:ext cx="78956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2" idx="3"/>
            <a:endCxn id="27" idx="1"/>
          </p:cNvCxnSpPr>
          <p:nvPr/>
        </p:nvCxnSpPr>
        <p:spPr>
          <a:xfrm flipV="1">
            <a:off x="3992541" y="4194538"/>
            <a:ext cx="60099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30" idx="2"/>
            <a:endCxn id="63" idx="4"/>
          </p:cNvCxnSpPr>
          <p:nvPr/>
        </p:nvCxnSpPr>
        <p:spPr>
          <a:xfrm rot="5400000" flipH="1">
            <a:off x="5978411" y="664684"/>
            <a:ext cx="171867" cy="7842386"/>
          </a:xfrm>
          <a:prstGeom prst="bentConnector3">
            <a:avLst>
              <a:gd name="adj1" fmla="val -383741"/>
            </a:avLst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7" idx="3"/>
            <a:endCxn id="22" idx="1"/>
          </p:cNvCxnSpPr>
          <p:nvPr/>
        </p:nvCxnSpPr>
        <p:spPr>
          <a:xfrm>
            <a:off x="6012254" y="4194538"/>
            <a:ext cx="46083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2" idx="3"/>
            <a:endCxn id="23" idx="1"/>
          </p:cNvCxnSpPr>
          <p:nvPr/>
        </p:nvCxnSpPr>
        <p:spPr>
          <a:xfrm>
            <a:off x="7610485" y="4194538"/>
            <a:ext cx="54877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3" idx="3"/>
            <a:endCxn id="30" idx="1"/>
          </p:cNvCxnSpPr>
          <p:nvPr/>
        </p:nvCxnSpPr>
        <p:spPr>
          <a:xfrm>
            <a:off x="9069172" y="4194538"/>
            <a:ext cx="391064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0" idx="3"/>
            <a:endCxn id="24" idx="1"/>
          </p:cNvCxnSpPr>
          <p:nvPr/>
        </p:nvCxnSpPr>
        <p:spPr>
          <a:xfrm>
            <a:off x="10510840" y="4194538"/>
            <a:ext cx="51182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2853058" y="3725601"/>
            <a:ext cx="1139483" cy="95097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538876" y="4174183"/>
            <a:ext cx="343606" cy="539001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6907" y="4191054"/>
            <a:ext cx="533381" cy="870693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cxnSp>
        <p:nvCxnSpPr>
          <p:cNvPr id="66" name="Straight Arrow Connector 65"/>
          <p:cNvCxnSpPr>
            <a:stCxn id="63" idx="6"/>
            <a:endCxn id="62" idx="1"/>
          </p:cNvCxnSpPr>
          <p:nvPr/>
        </p:nvCxnSpPr>
        <p:spPr>
          <a:xfrm flipV="1">
            <a:off x="2440957" y="4201090"/>
            <a:ext cx="41210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791172" y="3349243"/>
            <a:ext cx="1539771" cy="646331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Error</a:t>
            </a:r>
          </a:p>
          <a:p>
            <a:pPr algn="ctr"/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E(f)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845346" y="3915695"/>
            <a:ext cx="595611" cy="584248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862808" y="4888056"/>
            <a:ext cx="1421743" cy="646331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Y(f)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4817" y="3606878"/>
            <a:ext cx="1216375" cy="553998"/>
          </a:xfrm>
          <a:prstGeom prst="rect">
            <a:avLst/>
          </a:prstGeom>
          <a:noFill/>
          <a:ln w="317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  <a:p>
            <a:pPr algn="ctr"/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R(f)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62387" y="3054773"/>
            <a:ext cx="1058410" cy="553998"/>
          </a:xfrm>
          <a:prstGeom prst="rect">
            <a:avLst/>
          </a:prstGeom>
          <a:noFill/>
          <a:ln w="317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  <a:p>
            <a:pPr algn="ctr"/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U(f)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92307" y="1170432"/>
            <a:ext cx="491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Open loop gain transfer function 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G(f)</a:t>
            </a: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692439"/>
              </p:ext>
            </p:extLst>
          </p:nvPr>
        </p:nvGraphicFramePr>
        <p:xfrm>
          <a:off x="7588250" y="1645920"/>
          <a:ext cx="1624013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0" name="Equation" r:id="rId4" imgW="901440" imgH="431640" progId="Equation.DSMT4">
                  <p:embed/>
                </p:oleObj>
              </mc:Choice>
              <mc:Fallback>
                <p:oleObj name="Equation" r:id="rId4" imgW="901440" imgH="431640" progId="Equation.DSMT4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8250" y="1645920"/>
                        <a:ext cx="1624013" cy="77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050406" y="1170432"/>
            <a:ext cx="4142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Control transfer function 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H(f)</a:t>
            </a:r>
          </a:p>
        </p:txBody>
      </p:sp>
      <p:graphicFrame>
        <p:nvGraphicFramePr>
          <p:cNvPr id="45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852411"/>
              </p:ext>
            </p:extLst>
          </p:nvPr>
        </p:nvGraphicFramePr>
        <p:xfrm>
          <a:off x="1410219" y="1645920"/>
          <a:ext cx="3475037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1" name="Equation" r:id="rId6" imgW="1930320" imgH="431640" progId="Equation.DSMT4">
                  <p:embed/>
                </p:oleObj>
              </mc:Choice>
              <mc:Fallback>
                <p:oleObj name="Equation" r:id="rId6" imgW="1930320" imgH="431640" progId="Equation.DSMT4">
                  <p:embed/>
                  <p:pic>
                    <p:nvPicPr>
                      <p:cNvPr id="45" name="Object 4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10219" y="1645920"/>
                        <a:ext cx="3475037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7473851" y="2778799"/>
            <a:ext cx="145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“Plant”</a:t>
            </a:r>
          </a:p>
        </p:txBody>
      </p:sp>
      <p:sp>
        <p:nvSpPr>
          <p:cNvPr id="36" name="Left Brace 35"/>
          <p:cNvSpPr/>
          <p:nvPr/>
        </p:nvSpPr>
        <p:spPr>
          <a:xfrm rot="5400000">
            <a:off x="2715659" y="2290249"/>
            <a:ext cx="421550" cy="2132215"/>
          </a:xfrm>
          <a:prstGeom prst="leftBrac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Left Brace 36"/>
          <p:cNvSpPr/>
          <p:nvPr/>
        </p:nvSpPr>
        <p:spPr>
          <a:xfrm rot="5400000">
            <a:off x="7953216" y="-304882"/>
            <a:ext cx="460011" cy="7299113"/>
          </a:xfrm>
          <a:prstGeom prst="leftBrace">
            <a:avLst/>
          </a:prstGeom>
          <a:ln w="317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024955" y="2789047"/>
            <a:ext cx="180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Controller</a:t>
            </a:r>
          </a:p>
        </p:txBody>
      </p:sp>
    </p:spTree>
    <p:extLst>
      <p:ext uri="{BB962C8B-B14F-4D97-AF65-F5344CB8AC3E}">
        <p14:creationId xmlns:p14="http://schemas.microsoft.com/office/powerpoint/2010/main" val="75377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48" grpId="0"/>
      <p:bldP spid="36" grpId="0" animBg="1"/>
      <p:bldP spid="37" grpId="0" animBg="1"/>
      <p:bldP spid="3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overview: Controller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473090" y="3717265"/>
            <a:ext cx="1137394" cy="95454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Power stage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159255" y="3717265"/>
            <a:ext cx="909915" cy="95454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022668" y="3717265"/>
            <a:ext cx="810111" cy="95454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Coil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93532" y="3717265"/>
            <a:ext cx="1418722" cy="95454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PWM modulators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460235" y="3717265"/>
            <a:ext cx="1050606" cy="95454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sensor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050406" y="4194538"/>
            <a:ext cx="78956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62" idx="3"/>
            <a:endCxn id="27" idx="1"/>
          </p:cNvCxnSpPr>
          <p:nvPr/>
        </p:nvCxnSpPr>
        <p:spPr>
          <a:xfrm flipV="1">
            <a:off x="3992541" y="4194538"/>
            <a:ext cx="60099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30" idx="2"/>
            <a:endCxn id="63" idx="4"/>
          </p:cNvCxnSpPr>
          <p:nvPr/>
        </p:nvCxnSpPr>
        <p:spPr>
          <a:xfrm rot="5400000" flipH="1">
            <a:off x="5978411" y="664684"/>
            <a:ext cx="171867" cy="7842386"/>
          </a:xfrm>
          <a:prstGeom prst="bentConnector3">
            <a:avLst>
              <a:gd name="adj1" fmla="val -383741"/>
            </a:avLst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7" idx="3"/>
            <a:endCxn id="22" idx="1"/>
          </p:cNvCxnSpPr>
          <p:nvPr/>
        </p:nvCxnSpPr>
        <p:spPr>
          <a:xfrm>
            <a:off x="6012254" y="4194538"/>
            <a:ext cx="46083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2" idx="3"/>
            <a:endCxn id="23" idx="1"/>
          </p:cNvCxnSpPr>
          <p:nvPr/>
        </p:nvCxnSpPr>
        <p:spPr>
          <a:xfrm>
            <a:off x="7610485" y="4194538"/>
            <a:ext cx="54877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3" idx="3"/>
            <a:endCxn id="30" idx="1"/>
          </p:cNvCxnSpPr>
          <p:nvPr/>
        </p:nvCxnSpPr>
        <p:spPr>
          <a:xfrm>
            <a:off x="9069172" y="4194538"/>
            <a:ext cx="391064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0" idx="3"/>
            <a:endCxn id="24" idx="1"/>
          </p:cNvCxnSpPr>
          <p:nvPr/>
        </p:nvCxnSpPr>
        <p:spPr>
          <a:xfrm>
            <a:off x="10510840" y="4194538"/>
            <a:ext cx="51182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2853058" y="3725601"/>
            <a:ext cx="1139483" cy="95097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538876" y="4174183"/>
            <a:ext cx="343606" cy="539001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96907" y="4191054"/>
            <a:ext cx="533381" cy="870693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cxnSp>
        <p:nvCxnSpPr>
          <p:cNvPr id="66" name="Straight Arrow Connector 65"/>
          <p:cNvCxnSpPr>
            <a:stCxn id="63" idx="6"/>
            <a:endCxn id="62" idx="1"/>
          </p:cNvCxnSpPr>
          <p:nvPr/>
        </p:nvCxnSpPr>
        <p:spPr>
          <a:xfrm flipV="1">
            <a:off x="2440957" y="4201090"/>
            <a:ext cx="41210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791172" y="3349243"/>
            <a:ext cx="1539771" cy="646331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Error</a:t>
            </a:r>
          </a:p>
          <a:p>
            <a:pPr algn="ctr"/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E(f)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845346" y="3915695"/>
            <a:ext cx="595611" cy="584248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862808" y="4888056"/>
            <a:ext cx="1421743" cy="646331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Y(f)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4817" y="3606878"/>
            <a:ext cx="1216375" cy="553998"/>
          </a:xfrm>
          <a:prstGeom prst="rect">
            <a:avLst/>
          </a:prstGeom>
          <a:noFill/>
          <a:ln w="317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  <a:p>
            <a:pPr algn="ctr"/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R(f)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762387" y="3054773"/>
            <a:ext cx="1058410" cy="553998"/>
          </a:xfrm>
          <a:prstGeom prst="rect">
            <a:avLst/>
          </a:prstGeom>
          <a:noFill/>
          <a:ln w="317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  <a:p>
            <a:pPr algn="ctr"/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U(f)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92307" y="1170432"/>
            <a:ext cx="491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Open loop gain transfer function 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G(f)</a:t>
            </a: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3692439"/>
              </p:ext>
            </p:extLst>
          </p:nvPr>
        </p:nvGraphicFramePr>
        <p:xfrm>
          <a:off x="7588250" y="1645920"/>
          <a:ext cx="1624013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4" name="Equation" r:id="rId4" imgW="901440" imgH="431640" progId="Equation.DSMT4">
                  <p:embed/>
                </p:oleObj>
              </mc:Choice>
              <mc:Fallback>
                <p:oleObj name="Equation" r:id="rId4" imgW="901440" imgH="431640" progId="Equation.DSMT4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88250" y="1645920"/>
                        <a:ext cx="1624013" cy="77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6" name="Elbow Connector 35"/>
          <p:cNvCxnSpPr/>
          <p:nvPr/>
        </p:nvCxnSpPr>
        <p:spPr>
          <a:xfrm>
            <a:off x="4687611" y="3331774"/>
            <a:ext cx="2878551" cy="2081055"/>
          </a:xfrm>
          <a:prstGeom prst="bentConnector3">
            <a:avLst>
              <a:gd name="adj1" fmla="val 189478"/>
            </a:avLst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 rot="10800000">
            <a:off x="3762388" y="3331773"/>
            <a:ext cx="3803775" cy="2081057"/>
          </a:xfrm>
          <a:prstGeom prst="bentConnector3">
            <a:avLst>
              <a:gd name="adj1" fmla="val 146075"/>
            </a:avLst>
          </a:prstGeom>
          <a:ln w="38100">
            <a:solidFill>
              <a:srgbClr val="FFC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01517" y="5547885"/>
            <a:ext cx="5476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Loop gain </a:t>
            </a:r>
            <a:r>
              <a:rPr lang="en-US" sz="3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HG(f)</a:t>
            </a:r>
            <a:endParaRPr lang="en-US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50406" y="1170432"/>
            <a:ext cx="4142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Control transfer function 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H(f)</a:t>
            </a:r>
          </a:p>
        </p:txBody>
      </p:sp>
      <p:graphicFrame>
        <p:nvGraphicFramePr>
          <p:cNvPr id="44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625698"/>
              </p:ext>
            </p:extLst>
          </p:nvPr>
        </p:nvGraphicFramePr>
        <p:xfrm>
          <a:off x="1410219" y="1645920"/>
          <a:ext cx="3475037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5" name="Equation" r:id="rId6" imgW="1930320" imgH="431640" progId="Equation.DSMT4">
                  <p:embed/>
                </p:oleObj>
              </mc:Choice>
              <mc:Fallback>
                <p:oleObj name="Equation" r:id="rId6" imgW="1930320" imgH="431640" progId="Equation.DSMT4">
                  <p:embed/>
                  <p:pic>
                    <p:nvPicPr>
                      <p:cNvPr id="45" name="Object 4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10219" y="1645920"/>
                        <a:ext cx="3475037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894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Loop stability of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HG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834640" y="3882456"/>
            <a:ext cx="7280" cy="28116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841922" y="5126049"/>
            <a:ext cx="6538158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8322469" y="4033878"/>
            <a:ext cx="0" cy="2595326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867904" y="3633768"/>
            <a:ext cx="998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834640" y="4023360"/>
            <a:ext cx="1828800" cy="8229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663440" y="4846320"/>
            <a:ext cx="2286000" cy="4114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949440" y="5257799"/>
            <a:ext cx="1371601" cy="6400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6213141" y="4026641"/>
            <a:ext cx="0" cy="2595326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45316" y="3613855"/>
            <a:ext cx="628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68893" y="4301541"/>
            <a:ext cx="129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HG(f)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26820" y="4924778"/>
            <a:ext cx="77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0dB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87075" y="3554760"/>
            <a:ext cx="737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0Hz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172"/>
          <p:cNvSpPr txBox="1">
            <a:spLocks noChangeArrowheads="1"/>
          </p:cNvSpPr>
          <p:nvPr/>
        </p:nvSpPr>
        <p:spPr bwMode="auto">
          <a:xfrm>
            <a:off x="402336" y="1170509"/>
            <a:ext cx="8504236" cy="2144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Conditions for magnitude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HG(f)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0,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HG(f)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&gt;&gt; 1 </a:t>
            </a:r>
          </a:p>
          <a:p>
            <a:pPr>
              <a:spcAft>
                <a:spcPts val="10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HG(f)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 1 </a:t>
            </a:r>
          </a:p>
          <a:p>
            <a:pPr>
              <a:spcAft>
                <a:spcPts val="10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Crossover frequency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is the frequency at which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HG(f)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|=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spcAft>
                <a:spcPts val="10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Higher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is better, but typically limited to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&lt;N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/5</a:t>
            </a:r>
          </a:p>
        </p:txBody>
      </p:sp>
    </p:spTree>
    <p:extLst>
      <p:ext uri="{BB962C8B-B14F-4D97-AF65-F5344CB8AC3E}">
        <p14:creationId xmlns:p14="http://schemas.microsoft.com/office/powerpoint/2010/main" val="182471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Loop stability of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HG</a:t>
            </a:r>
            <a:endParaRPr lang="en-US" dirty="0"/>
          </a:p>
        </p:txBody>
      </p:sp>
      <p:sp>
        <p:nvSpPr>
          <p:cNvPr id="35" name="TextBox 172"/>
          <p:cNvSpPr txBox="1">
            <a:spLocks noChangeArrowheads="1"/>
          </p:cNvSpPr>
          <p:nvPr/>
        </p:nvSpPr>
        <p:spPr bwMode="auto">
          <a:xfrm>
            <a:off x="402336" y="979187"/>
            <a:ext cx="8504236" cy="2580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Conditions for phase</a:t>
            </a:r>
            <a:r>
              <a:rPr lang="en-US" sz="2000" b="1" dirty="0"/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∠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HG(f)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000" b="1" dirty="0"/>
          </a:p>
          <a:p>
            <a:pPr>
              <a:spcAft>
                <a:spcPts val="1000"/>
              </a:spcAft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∠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HG(f)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-360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  <a:p>
            <a:pPr>
              <a:spcAft>
                <a:spcPts val="1000"/>
              </a:spcAft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∠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="1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)+360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is referred to as phase margin (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10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Typically want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60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</a:p>
          <a:p>
            <a:pPr>
              <a:spcAft>
                <a:spcPts val="10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Above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∠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HG(f)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may eventually cross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-360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 magnitude of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HG(f)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at that frequency is the Gain Margin (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GM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834640" y="3882456"/>
            <a:ext cx="7280" cy="28116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2841922" y="5126049"/>
            <a:ext cx="6538158" cy="0"/>
          </a:xfrm>
          <a:prstGeom prst="line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8322469" y="4033878"/>
            <a:ext cx="0" cy="2595326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867904" y="3633768"/>
            <a:ext cx="998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834640" y="4023360"/>
            <a:ext cx="1828800" cy="8229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663440" y="4846320"/>
            <a:ext cx="2286000" cy="4114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949440" y="5257799"/>
            <a:ext cx="1371601" cy="64008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6213141" y="4026641"/>
            <a:ext cx="0" cy="2595326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945316" y="3613855"/>
            <a:ext cx="628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sz="20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9378626" y="3882456"/>
            <a:ext cx="0" cy="2811604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410157" y="4385751"/>
            <a:ext cx="1476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∠</a:t>
            </a:r>
            <a:r>
              <a:rPr 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HG(f)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2841922" y="6153366"/>
            <a:ext cx="6568236" cy="0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33139" y="4931431"/>
            <a:ext cx="5250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0°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26820" y="4924778"/>
            <a:ext cx="774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0dB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359263" y="5935219"/>
            <a:ext cx="958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-360°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2855800" y="5162097"/>
            <a:ext cx="5466668" cy="1531963"/>
          </a:xfrm>
          <a:custGeom>
            <a:avLst/>
            <a:gdLst>
              <a:gd name="connsiteX0" fmla="*/ 0 w 4077149"/>
              <a:gd name="connsiteY0" fmla="*/ 0 h 1828800"/>
              <a:gd name="connsiteX1" fmla="*/ 236669 w 4077149"/>
              <a:gd name="connsiteY1" fmla="*/ 484094 h 1828800"/>
              <a:gd name="connsiteX2" fmla="*/ 785309 w 4077149"/>
              <a:gd name="connsiteY2" fmla="*/ 623944 h 1828800"/>
              <a:gd name="connsiteX3" fmla="*/ 1559859 w 4077149"/>
              <a:gd name="connsiteY3" fmla="*/ 656217 h 1828800"/>
              <a:gd name="connsiteX4" fmla="*/ 2043953 w 4077149"/>
              <a:gd name="connsiteY4" fmla="*/ 968189 h 1828800"/>
              <a:gd name="connsiteX5" fmla="*/ 2560320 w 4077149"/>
              <a:gd name="connsiteY5" fmla="*/ 968189 h 1828800"/>
              <a:gd name="connsiteX6" fmla="*/ 2743200 w 4077149"/>
              <a:gd name="connsiteY6" fmla="*/ 753036 h 1828800"/>
              <a:gd name="connsiteX7" fmla="*/ 3108960 w 4077149"/>
              <a:gd name="connsiteY7" fmla="*/ 763793 h 1828800"/>
              <a:gd name="connsiteX8" fmla="*/ 3517751 w 4077149"/>
              <a:gd name="connsiteY8" fmla="*/ 1065007 h 1828800"/>
              <a:gd name="connsiteX9" fmla="*/ 3872753 w 4077149"/>
              <a:gd name="connsiteY9" fmla="*/ 1484556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236669 w 4077149"/>
              <a:gd name="connsiteY1" fmla="*/ 484094 h 1828800"/>
              <a:gd name="connsiteX2" fmla="*/ 785309 w 4077149"/>
              <a:gd name="connsiteY2" fmla="*/ 623944 h 1828800"/>
              <a:gd name="connsiteX3" fmla="*/ 1559859 w 4077149"/>
              <a:gd name="connsiteY3" fmla="*/ 656217 h 1828800"/>
              <a:gd name="connsiteX4" fmla="*/ 2043953 w 4077149"/>
              <a:gd name="connsiteY4" fmla="*/ 968189 h 1828800"/>
              <a:gd name="connsiteX5" fmla="*/ 2420471 w 4077149"/>
              <a:gd name="connsiteY5" fmla="*/ 1021977 h 1828800"/>
              <a:gd name="connsiteX6" fmla="*/ 2743200 w 4077149"/>
              <a:gd name="connsiteY6" fmla="*/ 753036 h 1828800"/>
              <a:gd name="connsiteX7" fmla="*/ 3108960 w 4077149"/>
              <a:gd name="connsiteY7" fmla="*/ 763793 h 1828800"/>
              <a:gd name="connsiteX8" fmla="*/ 3517751 w 4077149"/>
              <a:gd name="connsiteY8" fmla="*/ 1065007 h 1828800"/>
              <a:gd name="connsiteX9" fmla="*/ 3872753 w 4077149"/>
              <a:gd name="connsiteY9" fmla="*/ 1484556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236669 w 4077149"/>
              <a:gd name="connsiteY1" fmla="*/ 484094 h 1828800"/>
              <a:gd name="connsiteX2" fmla="*/ 785309 w 4077149"/>
              <a:gd name="connsiteY2" fmla="*/ 623944 h 1828800"/>
              <a:gd name="connsiteX3" fmla="*/ 1559859 w 4077149"/>
              <a:gd name="connsiteY3" fmla="*/ 656217 h 1828800"/>
              <a:gd name="connsiteX4" fmla="*/ 2043953 w 4077149"/>
              <a:gd name="connsiteY4" fmla="*/ 968189 h 1828800"/>
              <a:gd name="connsiteX5" fmla="*/ 2420471 w 4077149"/>
              <a:gd name="connsiteY5" fmla="*/ 1021977 h 1828800"/>
              <a:gd name="connsiteX6" fmla="*/ 2624866 w 4077149"/>
              <a:gd name="connsiteY6" fmla="*/ 763794 h 1828800"/>
              <a:gd name="connsiteX7" fmla="*/ 3108960 w 4077149"/>
              <a:gd name="connsiteY7" fmla="*/ 763793 h 1828800"/>
              <a:gd name="connsiteX8" fmla="*/ 3517751 w 4077149"/>
              <a:gd name="connsiteY8" fmla="*/ 1065007 h 1828800"/>
              <a:gd name="connsiteX9" fmla="*/ 3872753 w 4077149"/>
              <a:gd name="connsiteY9" fmla="*/ 1484556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236669 w 4077149"/>
              <a:gd name="connsiteY1" fmla="*/ 484094 h 1828800"/>
              <a:gd name="connsiteX2" fmla="*/ 785309 w 4077149"/>
              <a:gd name="connsiteY2" fmla="*/ 623944 h 1828800"/>
              <a:gd name="connsiteX3" fmla="*/ 1559859 w 4077149"/>
              <a:gd name="connsiteY3" fmla="*/ 656217 h 1828800"/>
              <a:gd name="connsiteX4" fmla="*/ 2043953 w 4077149"/>
              <a:gd name="connsiteY4" fmla="*/ 968189 h 1828800"/>
              <a:gd name="connsiteX5" fmla="*/ 2420471 w 4077149"/>
              <a:gd name="connsiteY5" fmla="*/ 1021977 h 1828800"/>
              <a:gd name="connsiteX6" fmla="*/ 2624866 w 4077149"/>
              <a:gd name="connsiteY6" fmla="*/ 763794 h 1828800"/>
              <a:gd name="connsiteX7" fmla="*/ 2947596 w 4077149"/>
              <a:gd name="connsiteY7" fmla="*/ 753035 h 1828800"/>
              <a:gd name="connsiteX8" fmla="*/ 3517751 w 4077149"/>
              <a:gd name="connsiteY8" fmla="*/ 1065007 h 1828800"/>
              <a:gd name="connsiteX9" fmla="*/ 3872753 w 4077149"/>
              <a:gd name="connsiteY9" fmla="*/ 1484556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236669 w 4077149"/>
              <a:gd name="connsiteY1" fmla="*/ 484094 h 1828800"/>
              <a:gd name="connsiteX2" fmla="*/ 785309 w 4077149"/>
              <a:gd name="connsiteY2" fmla="*/ 623944 h 1828800"/>
              <a:gd name="connsiteX3" fmla="*/ 1559859 w 4077149"/>
              <a:gd name="connsiteY3" fmla="*/ 656217 h 1828800"/>
              <a:gd name="connsiteX4" fmla="*/ 2043953 w 4077149"/>
              <a:gd name="connsiteY4" fmla="*/ 968189 h 1828800"/>
              <a:gd name="connsiteX5" fmla="*/ 2420471 w 4077149"/>
              <a:gd name="connsiteY5" fmla="*/ 1021977 h 1828800"/>
              <a:gd name="connsiteX6" fmla="*/ 2624866 w 4077149"/>
              <a:gd name="connsiteY6" fmla="*/ 763794 h 1828800"/>
              <a:gd name="connsiteX7" fmla="*/ 2947596 w 4077149"/>
              <a:gd name="connsiteY7" fmla="*/ 753035 h 1828800"/>
              <a:gd name="connsiteX8" fmla="*/ 3313356 w 4077149"/>
              <a:gd name="connsiteY8" fmla="*/ 1011219 h 1828800"/>
              <a:gd name="connsiteX9" fmla="*/ 3872753 w 4077149"/>
              <a:gd name="connsiteY9" fmla="*/ 1484556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236669 w 4077149"/>
              <a:gd name="connsiteY1" fmla="*/ 484094 h 1828800"/>
              <a:gd name="connsiteX2" fmla="*/ 785309 w 4077149"/>
              <a:gd name="connsiteY2" fmla="*/ 623944 h 1828800"/>
              <a:gd name="connsiteX3" fmla="*/ 1559859 w 4077149"/>
              <a:gd name="connsiteY3" fmla="*/ 656217 h 1828800"/>
              <a:gd name="connsiteX4" fmla="*/ 1957892 w 4077149"/>
              <a:gd name="connsiteY4" fmla="*/ 968189 h 1828800"/>
              <a:gd name="connsiteX5" fmla="*/ 2420471 w 4077149"/>
              <a:gd name="connsiteY5" fmla="*/ 1021977 h 1828800"/>
              <a:gd name="connsiteX6" fmla="*/ 2624866 w 4077149"/>
              <a:gd name="connsiteY6" fmla="*/ 763794 h 1828800"/>
              <a:gd name="connsiteX7" fmla="*/ 2947596 w 4077149"/>
              <a:gd name="connsiteY7" fmla="*/ 753035 h 1828800"/>
              <a:gd name="connsiteX8" fmla="*/ 3313356 w 4077149"/>
              <a:gd name="connsiteY8" fmla="*/ 1011219 h 1828800"/>
              <a:gd name="connsiteX9" fmla="*/ 3872753 w 4077149"/>
              <a:gd name="connsiteY9" fmla="*/ 1484556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236669 w 4077149"/>
              <a:gd name="connsiteY1" fmla="*/ 484094 h 1828800"/>
              <a:gd name="connsiteX2" fmla="*/ 785309 w 4077149"/>
              <a:gd name="connsiteY2" fmla="*/ 623944 h 1828800"/>
              <a:gd name="connsiteX3" fmla="*/ 1559859 w 4077149"/>
              <a:gd name="connsiteY3" fmla="*/ 656217 h 1828800"/>
              <a:gd name="connsiteX4" fmla="*/ 1957892 w 4077149"/>
              <a:gd name="connsiteY4" fmla="*/ 968189 h 1828800"/>
              <a:gd name="connsiteX5" fmla="*/ 2334410 w 4077149"/>
              <a:gd name="connsiteY5" fmla="*/ 1021977 h 1828800"/>
              <a:gd name="connsiteX6" fmla="*/ 2624866 w 4077149"/>
              <a:gd name="connsiteY6" fmla="*/ 763794 h 1828800"/>
              <a:gd name="connsiteX7" fmla="*/ 2947596 w 4077149"/>
              <a:gd name="connsiteY7" fmla="*/ 753035 h 1828800"/>
              <a:gd name="connsiteX8" fmla="*/ 3313356 w 4077149"/>
              <a:gd name="connsiteY8" fmla="*/ 1011219 h 1828800"/>
              <a:gd name="connsiteX9" fmla="*/ 3872753 w 4077149"/>
              <a:gd name="connsiteY9" fmla="*/ 1484556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236669 w 4077149"/>
              <a:gd name="connsiteY1" fmla="*/ 484094 h 1828800"/>
              <a:gd name="connsiteX2" fmla="*/ 785309 w 4077149"/>
              <a:gd name="connsiteY2" fmla="*/ 623944 h 1828800"/>
              <a:gd name="connsiteX3" fmla="*/ 1322981 w 4077149"/>
              <a:gd name="connsiteY3" fmla="*/ 684447 h 1828800"/>
              <a:gd name="connsiteX4" fmla="*/ 1957892 w 4077149"/>
              <a:gd name="connsiteY4" fmla="*/ 968189 h 1828800"/>
              <a:gd name="connsiteX5" fmla="*/ 2334410 w 4077149"/>
              <a:gd name="connsiteY5" fmla="*/ 1021977 h 1828800"/>
              <a:gd name="connsiteX6" fmla="*/ 2624866 w 4077149"/>
              <a:gd name="connsiteY6" fmla="*/ 763794 h 1828800"/>
              <a:gd name="connsiteX7" fmla="*/ 2947596 w 4077149"/>
              <a:gd name="connsiteY7" fmla="*/ 753035 h 1828800"/>
              <a:gd name="connsiteX8" fmla="*/ 3313356 w 4077149"/>
              <a:gd name="connsiteY8" fmla="*/ 1011219 h 1828800"/>
              <a:gd name="connsiteX9" fmla="*/ 3872753 w 4077149"/>
              <a:gd name="connsiteY9" fmla="*/ 1484556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236669 w 4077149"/>
              <a:gd name="connsiteY1" fmla="*/ 484094 h 1828800"/>
              <a:gd name="connsiteX2" fmla="*/ 785309 w 4077149"/>
              <a:gd name="connsiteY2" fmla="*/ 623944 h 1828800"/>
              <a:gd name="connsiteX3" fmla="*/ 1322981 w 4077149"/>
              <a:gd name="connsiteY3" fmla="*/ 684447 h 1828800"/>
              <a:gd name="connsiteX4" fmla="*/ 1730882 w 4077149"/>
              <a:gd name="connsiteY4" fmla="*/ 1015240 h 1828800"/>
              <a:gd name="connsiteX5" fmla="*/ 2334410 w 4077149"/>
              <a:gd name="connsiteY5" fmla="*/ 1021977 h 1828800"/>
              <a:gd name="connsiteX6" fmla="*/ 2624866 w 4077149"/>
              <a:gd name="connsiteY6" fmla="*/ 763794 h 1828800"/>
              <a:gd name="connsiteX7" fmla="*/ 2947596 w 4077149"/>
              <a:gd name="connsiteY7" fmla="*/ 753035 h 1828800"/>
              <a:gd name="connsiteX8" fmla="*/ 3313356 w 4077149"/>
              <a:gd name="connsiteY8" fmla="*/ 1011219 h 1828800"/>
              <a:gd name="connsiteX9" fmla="*/ 3872753 w 4077149"/>
              <a:gd name="connsiteY9" fmla="*/ 1484556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236669 w 4077149"/>
              <a:gd name="connsiteY1" fmla="*/ 484094 h 1828800"/>
              <a:gd name="connsiteX2" fmla="*/ 785309 w 4077149"/>
              <a:gd name="connsiteY2" fmla="*/ 623944 h 1828800"/>
              <a:gd name="connsiteX3" fmla="*/ 1322981 w 4077149"/>
              <a:gd name="connsiteY3" fmla="*/ 684447 h 1828800"/>
              <a:gd name="connsiteX4" fmla="*/ 1730882 w 4077149"/>
              <a:gd name="connsiteY4" fmla="*/ 1015240 h 1828800"/>
              <a:gd name="connsiteX5" fmla="*/ 2127140 w 4077149"/>
              <a:gd name="connsiteY5" fmla="*/ 1059617 h 1828800"/>
              <a:gd name="connsiteX6" fmla="*/ 2624866 w 4077149"/>
              <a:gd name="connsiteY6" fmla="*/ 763794 h 1828800"/>
              <a:gd name="connsiteX7" fmla="*/ 2947596 w 4077149"/>
              <a:gd name="connsiteY7" fmla="*/ 753035 h 1828800"/>
              <a:gd name="connsiteX8" fmla="*/ 3313356 w 4077149"/>
              <a:gd name="connsiteY8" fmla="*/ 1011219 h 1828800"/>
              <a:gd name="connsiteX9" fmla="*/ 3872753 w 4077149"/>
              <a:gd name="connsiteY9" fmla="*/ 1484556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236669 w 4077149"/>
              <a:gd name="connsiteY1" fmla="*/ 484094 h 1828800"/>
              <a:gd name="connsiteX2" fmla="*/ 785309 w 4077149"/>
              <a:gd name="connsiteY2" fmla="*/ 623944 h 1828800"/>
              <a:gd name="connsiteX3" fmla="*/ 1322981 w 4077149"/>
              <a:gd name="connsiteY3" fmla="*/ 684447 h 1828800"/>
              <a:gd name="connsiteX4" fmla="*/ 1730882 w 4077149"/>
              <a:gd name="connsiteY4" fmla="*/ 1015240 h 1828800"/>
              <a:gd name="connsiteX5" fmla="*/ 2127140 w 4077149"/>
              <a:gd name="connsiteY5" fmla="*/ 1059617 h 1828800"/>
              <a:gd name="connsiteX6" fmla="*/ 2417596 w 4077149"/>
              <a:gd name="connsiteY6" fmla="*/ 773204 h 1828800"/>
              <a:gd name="connsiteX7" fmla="*/ 2947596 w 4077149"/>
              <a:gd name="connsiteY7" fmla="*/ 753035 h 1828800"/>
              <a:gd name="connsiteX8" fmla="*/ 3313356 w 4077149"/>
              <a:gd name="connsiteY8" fmla="*/ 1011219 h 1828800"/>
              <a:gd name="connsiteX9" fmla="*/ 3872753 w 4077149"/>
              <a:gd name="connsiteY9" fmla="*/ 1484556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236669 w 4077149"/>
              <a:gd name="connsiteY1" fmla="*/ 484094 h 1828800"/>
              <a:gd name="connsiteX2" fmla="*/ 785309 w 4077149"/>
              <a:gd name="connsiteY2" fmla="*/ 623944 h 1828800"/>
              <a:gd name="connsiteX3" fmla="*/ 1322981 w 4077149"/>
              <a:gd name="connsiteY3" fmla="*/ 684447 h 1828800"/>
              <a:gd name="connsiteX4" fmla="*/ 1730882 w 4077149"/>
              <a:gd name="connsiteY4" fmla="*/ 883498 h 1828800"/>
              <a:gd name="connsiteX5" fmla="*/ 2127140 w 4077149"/>
              <a:gd name="connsiteY5" fmla="*/ 1059617 h 1828800"/>
              <a:gd name="connsiteX6" fmla="*/ 2417596 w 4077149"/>
              <a:gd name="connsiteY6" fmla="*/ 773204 h 1828800"/>
              <a:gd name="connsiteX7" fmla="*/ 2947596 w 4077149"/>
              <a:gd name="connsiteY7" fmla="*/ 753035 h 1828800"/>
              <a:gd name="connsiteX8" fmla="*/ 3313356 w 4077149"/>
              <a:gd name="connsiteY8" fmla="*/ 1011219 h 1828800"/>
              <a:gd name="connsiteX9" fmla="*/ 3872753 w 4077149"/>
              <a:gd name="connsiteY9" fmla="*/ 1484556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236669 w 4077149"/>
              <a:gd name="connsiteY1" fmla="*/ 484094 h 1828800"/>
              <a:gd name="connsiteX2" fmla="*/ 785309 w 4077149"/>
              <a:gd name="connsiteY2" fmla="*/ 623944 h 1828800"/>
              <a:gd name="connsiteX3" fmla="*/ 1322981 w 4077149"/>
              <a:gd name="connsiteY3" fmla="*/ 684447 h 1828800"/>
              <a:gd name="connsiteX4" fmla="*/ 1730882 w 4077149"/>
              <a:gd name="connsiteY4" fmla="*/ 883498 h 1828800"/>
              <a:gd name="connsiteX5" fmla="*/ 2127140 w 4077149"/>
              <a:gd name="connsiteY5" fmla="*/ 862004 h 1828800"/>
              <a:gd name="connsiteX6" fmla="*/ 2417596 w 4077149"/>
              <a:gd name="connsiteY6" fmla="*/ 773204 h 1828800"/>
              <a:gd name="connsiteX7" fmla="*/ 2947596 w 4077149"/>
              <a:gd name="connsiteY7" fmla="*/ 753035 h 1828800"/>
              <a:gd name="connsiteX8" fmla="*/ 3313356 w 4077149"/>
              <a:gd name="connsiteY8" fmla="*/ 1011219 h 1828800"/>
              <a:gd name="connsiteX9" fmla="*/ 3872753 w 4077149"/>
              <a:gd name="connsiteY9" fmla="*/ 1484556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785309 w 4077149"/>
              <a:gd name="connsiteY2" fmla="*/ 623944 h 1828800"/>
              <a:gd name="connsiteX3" fmla="*/ 1322981 w 4077149"/>
              <a:gd name="connsiteY3" fmla="*/ 684447 h 1828800"/>
              <a:gd name="connsiteX4" fmla="*/ 1730882 w 4077149"/>
              <a:gd name="connsiteY4" fmla="*/ 883498 h 1828800"/>
              <a:gd name="connsiteX5" fmla="*/ 2127140 w 4077149"/>
              <a:gd name="connsiteY5" fmla="*/ 862004 h 1828800"/>
              <a:gd name="connsiteX6" fmla="*/ 2417596 w 4077149"/>
              <a:gd name="connsiteY6" fmla="*/ 773204 h 1828800"/>
              <a:gd name="connsiteX7" fmla="*/ 2947596 w 4077149"/>
              <a:gd name="connsiteY7" fmla="*/ 753035 h 1828800"/>
              <a:gd name="connsiteX8" fmla="*/ 3313356 w 4077149"/>
              <a:gd name="connsiteY8" fmla="*/ 1011219 h 1828800"/>
              <a:gd name="connsiteX9" fmla="*/ 3872753 w 4077149"/>
              <a:gd name="connsiteY9" fmla="*/ 1484556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805050 w 4077149"/>
              <a:gd name="connsiteY2" fmla="*/ 482792 h 1828800"/>
              <a:gd name="connsiteX3" fmla="*/ 1322981 w 4077149"/>
              <a:gd name="connsiteY3" fmla="*/ 684447 h 1828800"/>
              <a:gd name="connsiteX4" fmla="*/ 1730882 w 4077149"/>
              <a:gd name="connsiteY4" fmla="*/ 883498 h 1828800"/>
              <a:gd name="connsiteX5" fmla="*/ 2127140 w 4077149"/>
              <a:gd name="connsiteY5" fmla="*/ 862004 h 1828800"/>
              <a:gd name="connsiteX6" fmla="*/ 2417596 w 4077149"/>
              <a:gd name="connsiteY6" fmla="*/ 773204 h 1828800"/>
              <a:gd name="connsiteX7" fmla="*/ 2947596 w 4077149"/>
              <a:gd name="connsiteY7" fmla="*/ 753035 h 1828800"/>
              <a:gd name="connsiteX8" fmla="*/ 3313356 w 4077149"/>
              <a:gd name="connsiteY8" fmla="*/ 1011219 h 1828800"/>
              <a:gd name="connsiteX9" fmla="*/ 3872753 w 4077149"/>
              <a:gd name="connsiteY9" fmla="*/ 1484556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805050 w 4077149"/>
              <a:gd name="connsiteY2" fmla="*/ 482792 h 1828800"/>
              <a:gd name="connsiteX3" fmla="*/ 1441420 w 4077149"/>
              <a:gd name="connsiteY3" fmla="*/ 599756 h 1828800"/>
              <a:gd name="connsiteX4" fmla="*/ 1730882 w 4077149"/>
              <a:gd name="connsiteY4" fmla="*/ 883498 h 1828800"/>
              <a:gd name="connsiteX5" fmla="*/ 2127140 w 4077149"/>
              <a:gd name="connsiteY5" fmla="*/ 862004 h 1828800"/>
              <a:gd name="connsiteX6" fmla="*/ 2417596 w 4077149"/>
              <a:gd name="connsiteY6" fmla="*/ 773204 h 1828800"/>
              <a:gd name="connsiteX7" fmla="*/ 2947596 w 4077149"/>
              <a:gd name="connsiteY7" fmla="*/ 753035 h 1828800"/>
              <a:gd name="connsiteX8" fmla="*/ 3313356 w 4077149"/>
              <a:gd name="connsiteY8" fmla="*/ 1011219 h 1828800"/>
              <a:gd name="connsiteX9" fmla="*/ 3872753 w 4077149"/>
              <a:gd name="connsiteY9" fmla="*/ 1484556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805050 w 4077149"/>
              <a:gd name="connsiteY2" fmla="*/ 482792 h 1828800"/>
              <a:gd name="connsiteX3" fmla="*/ 1441420 w 4077149"/>
              <a:gd name="connsiteY3" fmla="*/ 599756 h 1828800"/>
              <a:gd name="connsiteX4" fmla="*/ 1799971 w 4077149"/>
              <a:gd name="connsiteY4" fmla="*/ 883498 h 1828800"/>
              <a:gd name="connsiteX5" fmla="*/ 2127140 w 4077149"/>
              <a:gd name="connsiteY5" fmla="*/ 862004 h 1828800"/>
              <a:gd name="connsiteX6" fmla="*/ 2417596 w 4077149"/>
              <a:gd name="connsiteY6" fmla="*/ 773204 h 1828800"/>
              <a:gd name="connsiteX7" fmla="*/ 2947596 w 4077149"/>
              <a:gd name="connsiteY7" fmla="*/ 753035 h 1828800"/>
              <a:gd name="connsiteX8" fmla="*/ 3313356 w 4077149"/>
              <a:gd name="connsiteY8" fmla="*/ 1011219 h 1828800"/>
              <a:gd name="connsiteX9" fmla="*/ 3872753 w 4077149"/>
              <a:gd name="connsiteY9" fmla="*/ 1484556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805050 w 4077149"/>
              <a:gd name="connsiteY2" fmla="*/ 482792 h 1828800"/>
              <a:gd name="connsiteX3" fmla="*/ 1441420 w 4077149"/>
              <a:gd name="connsiteY3" fmla="*/ 599756 h 1828800"/>
              <a:gd name="connsiteX4" fmla="*/ 1799971 w 4077149"/>
              <a:gd name="connsiteY4" fmla="*/ 883498 h 1828800"/>
              <a:gd name="connsiteX5" fmla="*/ 2127140 w 4077149"/>
              <a:gd name="connsiteY5" fmla="*/ 862004 h 1828800"/>
              <a:gd name="connsiteX6" fmla="*/ 2466946 w 4077149"/>
              <a:gd name="connsiteY6" fmla="*/ 697923 h 1828800"/>
              <a:gd name="connsiteX7" fmla="*/ 2947596 w 4077149"/>
              <a:gd name="connsiteY7" fmla="*/ 753035 h 1828800"/>
              <a:gd name="connsiteX8" fmla="*/ 3313356 w 4077149"/>
              <a:gd name="connsiteY8" fmla="*/ 1011219 h 1828800"/>
              <a:gd name="connsiteX9" fmla="*/ 3872753 w 4077149"/>
              <a:gd name="connsiteY9" fmla="*/ 1484556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805050 w 4077149"/>
              <a:gd name="connsiteY2" fmla="*/ 482792 h 1828800"/>
              <a:gd name="connsiteX3" fmla="*/ 1441420 w 4077149"/>
              <a:gd name="connsiteY3" fmla="*/ 599756 h 1828800"/>
              <a:gd name="connsiteX4" fmla="*/ 1799971 w 4077149"/>
              <a:gd name="connsiteY4" fmla="*/ 883498 h 1828800"/>
              <a:gd name="connsiteX5" fmla="*/ 2127140 w 4077149"/>
              <a:gd name="connsiteY5" fmla="*/ 862004 h 1828800"/>
              <a:gd name="connsiteX6" fmla="*/ 2466946 w 4077149"/>
              <a:gd name="connsiteY6" fmla="*/ 697923 h 1828800"/>
              <a:gd name="connsiteX7" fmla="*/ 3056165 w 4077149"/>
              <a:gd name="connsiteY7" fmla="*/ 753035 h 1828800"/>
              <a:gd name="connsiteX8" fmla="*/ 3313356 w 4077149"/>
              <a:gd name="connsiteY8" fmla="*/ 1011219 h 1828800"/>
              <a:gd name="connsiteX9" fmla="*/ 3872753 w 4077149"/>
              <a:gd name="connsiteY9" fmla="*/ 1484556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805050 w 4077149"/>
              <a:gd name="connsiteY2" fmla="*/ 482792 h 1828800"/>
              <a:gd name="connsiteX3" fmla="*/ 1441420 w 4077149"/>
              <a:gd name="connsiteY3" fmla="*/ 599756 h 1828800"/>
              <a:gd name="connsiteX4" fmla="*/ 1799971 w 4077149"/>
              <a:gd name="connsiteY4" fmla="*/ 883498 h 1828800"/>
              <a:gd name="connsiteX5" fmla="*/ 2127140 w 4077149"/>
              <a:gd name="connsiteY5" fmla="*/ 862004 h 1828800"/>
              <a:gd name="connsiteX6" fmla="*/ 2466946 w 4077149"/>
              <a:gd name="connsiteY6" fmla="*/ 697923 h 1828800"/>
              <a:gd name="connsiteX7" fmla="*/ 3056165 w 4077149"/>
              <a:gd name="connsiteY7" fmla="*/ 753035 h 1828800"/>
              <a:gd name="connsiteX8" fmla="*/ 3372575 w 4077149"/>
              <a:gd name="connsiteY8" fmla="*/ 992399 h 1828800"/>
              <a:gd name="connsiteX9" fmla="*/ 3872753 w 4077149"/>
              <a:gd name="connsiteY9" fmla="*/ 1484556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805050 w 4077149"/>
              <a:gd name="connsiteY2" fmla="*/ 482792 h 1828800"/>
              <a:gd name="connsiteX3" fmla="*/ 1441420 w 4077149"/>
              <a:gd name="connsiteY3" fmla="*/ 599756 h 1828800"/>
              <a:gd name="connsiteX4" fmla="*/ 1799971 w 4077149"/>
              <a:gd name="connsiteY4" fmla="*/ 883498 h 1828800"/>
              <a:gd name="connsiteX5" fmla="*/ 2127140 w 4077149"/>
              <a:gd name="connsiteY5" fmla="*/ 862004 h 1828800"/>
              <a:gd name="connsiteX6" fmla="*/ 2466946 w 4077149"/>
              <a:gd name="connsiteY6" fmla="*/ 697923 h 1828800"/>
              <a:gd name="connsiteX7" fmla="*/ 3056165 w 4077149"/>
              <a:gd name="connsiteY7" fmla="*/ 753035 h 1828800"/>
              <a:gd name="connsiteX8" fmla="*/ 3514327 w 4077149"/>
              <a:gd name="connsiteY8" fmla="*/ 992399 h 1828800"/>
              <a:gd name="connsiteX9" fmla="*/ 3872753 w 4077149"/>
              <a:gd name="connsiteY9" fmla="*/ 1484556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805050 w 4077149"/>
              <a:gd name="connsiteY2" fmla="*/ 482792 h 1828800"/>
              <a:gd name="connsiteX3" fmla="*/ 1441420 w 4077149"/>
              <a:gd name="connsiteY3" fmla="*/ 599756 h 1828800"/>
              <a:gd name="connsiteX4" fmla="*/ 1799971 w 4077149"/>
              <a:gd name="connsiteY4" fmla="*/ 883498 h 1828800"/>
              <a:gd name="connsiteX5" fmla="*/ 2127140 w 4077149"/>
              <a:gd name="connsiteY5" fmla="*/ 862004 h 1828800"/>
              <a:gd name="connsiteX6" fmla="*/ 2466946 w 4077149"/>
              <a:gd name="connsiteY6" fmla="*/ 697923 h 1828800"/>
              <a:gd name="connsiteX7" fmla="*/ 3056165 w 4077149"/>
              <a:gd name="connsiteY7" fmla="*/ 753035 h 1828800"/>
              <a:gd name="connsiteX8" fmla="*/ 3514327 w 4077149"/>
              <a:gd name="connsiteY8" fmla="*/ 992399 h 1828800"/>
              <a:gd name="connsiteX9" fmla="*/ 3894561 w 4077149"/>
              <a:gd name="connsiteY9" fmla="*/ 1328616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805050 w 4077149"/>
              <a:gd name="connsiteY2" fmla="*/ 482792 h 1828800"/>
              <a:gd name="connsiteX3" fmla="*/ 1441420 w 4077149"/>
              <a:gd name="connsiteY3" fmla="*/ 599756 h 1828800"/>
              <a:gd name="connsiteX4" fmla="*/ 1799971 w 4077149"/>
              <a:gd name="connsiteY4" fmla="*/ 883498 h 1828800"/>
              <a:gd name="connsiteX5" fmla="*/ 2127140 w 4077149"/>
              <a:gd name="connsiteY5" fmla="*/ 862004 h 1828800"/>
              <a:gd name="connsiteX6" fmla="*/ 2466946 w 4077149"/>
              <a:gd name="connsiteY6" fmla="*/ 697923 h 1828800"/>
              <a:gd name="connsiteX7" fmla="*/ 3056165 w 4077149"/>
              <a:gd name="connsiteY7" fmla="*/ 753035 h 1828800"/>
              <a:gd name="connsiteX8" fmla="*/ 3514327 w 4077149"/>
              <a:gd name="connsiteY8" fmla="*/ 992399 h 1828800"/>
              <a:gd name="connsiteX9" fmla="*/ 3800495 w 4077149"/>
              <a:gd name="connsiteY9" fmla="*/ 1579553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805050 w 4077149"/>
              <a:gd name="connsiteY2" fmla="*/ 482792 h 1828800"/>
              <a:gd name="connsiteX3" fmla="*/ 1441420 w 4077149"/>
              <a:gd name="connsiteY3" fmla="*/ 599756 h 1828800"/>
              <a:gd name="connsiteX4" fmla="*/ 1799971 w 4077149"/>
              <a:gd name="connsiteY4" fmla="*/ 883498 h 1828800"/>
              <a:gd name="connsiteX5" fmla="*/ 2127140 w 4077149"/>
              <a:gd name="connsiteY5" fmla="*/ 862004 h 1828800"/>
              <a:gd name="connsiteX6" fmla="*/ 2466946 w 4077149"/>
              <a:gd name="connsiteY6" fmla="*/ 697923 h 1828800"/>
              <a:gd name="connsiteX7" fmla="*/ 3056165 w 4077149"/>
              <a:gd name="connsiteY7" fmla="*/ 753035 h 1828800"/>
              <a:gd name="connsiteX8" fmla="*/ 3349712 w 4077149"/>
              <a:gd name="connsiteY8" fmla="*/ 992399 h 1828800"/>
              <a:gd name="connsiteX9" fmla="*/ 3800495 w 4077149"/>
              <a:gd name="connsiteY9" fmla="*/ 1579553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805050 w 4077149"/>
              <a:gd name="connsiteY2" fmla="*/ 482792 h 1828800"/>
              <a:gd name="connsiteX3" fmla="*/ 1441420 w 4077149"/>
              <a:gd name="connsiteY3" fmla="*/ 599756 h 1828800"/>
              <a:gd name="connsiteX4" fmla="*/ 1799971 w 4077149"/>
              <a:gd name="connsiteY4" fmla="*/ 883498 h 1828800"/>
              <a:gd name="connsiteX5" fmla="*/ 2127140 w 4077149"/>
              <a:gd name="connsiteY5" fmla="*/ 862004 h 1828800"/>
              <a:gd name="connsiteX6" fmla="*/ 2466946 w 4077149"/>
              <a:gd name="connsiteY6" fmla="*/ 697923 h 1828800"/>
              <a:gd name="connsiteX7" fmla="*/ 3056165 w 4077149"/>
              <a:gd name="connsiteY7" fmla="*/ 665207 h 1828800"/>
              <a:gd name="connsiteX8" fmla="*/ 3349712 w 4077149"/>
              <a:gd name="connsiteY8" fmla="*/ 992399 h 1828800"/>
              <a:gd name="connsiteX9" fmla="*/ 3800495 w 4077149"/>
              <a:gd name="connsiteY9" fmla="*/ 1579553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805050 w 4077149"/>
              <a:gd name="connsiteY2" fmla="*/ 482792 h 1828800"/>
              <a:gd name="connsiteX3" fmla="*/ 1441420 w 4077149"/>
              <a:gd name="connsiteY3" fmla="*/ 599756 h 1828800"/>
              <a:gd name="connsiteX4" fmla="*/ 1799971 w 4077149"/>
              <a:gd name="connsiteY4" fmla="*/ 883498 h 1828800"/>
              <a:gd name="connsiteX5" fmla="*/ 2127140 w 4077149"/>
              <a:gd name="connsiteY5" fmla="*/ 862004 h 1828800"/>
              <a:gd name="connsiteX6" fmla="*/ 2466946 w 4077149"/>
              <a:gd name="connsiteY6" fmla="*/ 697923 h 1828800"/>
              <a:gd name="connsiteX7" fmla="*/ 3056165 w 4077149"/>
              <a:gd name="connsiteY7" fmla="*/ 665207 h 1828800"/>
              <a:gd name="connsiteX8" fmla="*/ 3349712 w 4077149"/>
              <a:gd name="connsiteY8" fmla="*/ 992399 h 1828800"/>
              <a:gd name="connsiteX9" fmla="*/ 3800495 w 4077149"/>
              <a:gd name="connsiteY9" fmla="*/ 1579553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805050 w 4077149"/>
              <a:gd name="connsiteY2" fmla="*/ 482792 h 1828800"/>
              <a:gd name="connsiteX3" fmla="*/ 1441420 w 4077149"/>
              <a:gd name="connsiteY3" fmla="*/ 599756 h 1828800"/>
              <a:gd name="connsiteX4" fmla="*/ 1799971 w 4077149"/>
              <a:gd name="connsiteY4" fmla="*/ 883498 h 1828800"/>
              <a:gd name="connsiteX5" fmla="*/ 2127140 w 4077149"/>
              <a:gd name="connsiteY5" fmla="*/ 862004 h 1828800"/>
              <a:gd name="connsiteX6" fmla="*/ 2466946 w 4077149"/>
              <a:gd name="connsiteY6" fmla="*/ 697923 h 1828800"/>
              <a:gd name="connsiteX7" fmla="*/ 3056165 w 4077149"/>
              <a:gd name="connsiteY7" fmla="*/ 665207 h 1828800"/>
              <a:gd name="connsiteX8" fmla="*/ 3349712 w 4077149"/>
              <a:gd name="connsiteY8" fmla="*/ 992399 h 1828800"/>
              <a:gd name="connsiteX9" fmla="*/ 3800495 w 4077149"/>
              <a:gd name="connsiteY9" fmla="*/ 1579553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805050 w 4077149"/>
              <a:gd name="connsiteY2" fmla="*/ 482792 h 1828800"/>
              <a:gd name="connsiteX3" fmla="*/ 1441420 w 4077149"/>
              <a:gd name="connsiteY3" fmla="*/ 599756 h 1828800"/>
              <a:gd name="connsiteX4" fmla="*/ 1799971 w 4077149"/>
              <a:gd name="connsiteY4" fmla="*/ 883498 h 1828800"/>
              <a:gd name="connsiteX5" fmla="*/ 2127140 w 4077149"/>
              <a:gd name="connsiteY5" fmla="*/ 862004 h 1828800"/>
              <a:gd name="connsiteX6" fmla="*/ 2466946 w 4077149"/>
              <a:gd name="connsiteY6" fmla="*/ 697923 h 1828800"/>
              <a:gd name="connsiteX7" fmla="*/ 3056165 w 4077149"/>
              <a:gd name="connsiteY7" fmla="*/ 665207 h 1828800"/>
              <a:gd name="connsiteX8" fmla="*/ 3381067 w 4077149"/>
              <a:gd name="connsiteY8" fmla="*/ 1004945 h 1828800"/>
              <a:gd name="connsiteX9" fmla="*/ 3800495 w 4077149"/>
              <a:gd name="connsiteY9" fmla="*/ 1579553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805050 w 4077149"/>
              <a:gd name="connsiteY2" fmla="*/ 482792 h 1828800"/>
              <a:gd name="connsiteX3" fmla="*/ 1441420 w 4077149"/>
              <a:gd name="connsiteY3" fmla="*/ 599756 h 1828800"/>
              <a:gd name="connsiteX4" fmla="*/ 1799971 w 4077149"/>
              <a:gd name="connsiteY4" fmla="*/ 883498 h 1828800"/>
              <a:gd name="connsiteX5" fmla="*/ 2127140 w 4077149"/>
              <a:gd name="connsiteY5" fmla="*/ 862004 h 1828800"/>
              <a:gd name="connsiteX6" fmla="*/ 2466946 w 4077149"/>
              <a:gd name="connsiteY6" fmla="*/ 697923 h 1828800"/>
              <a:gd name="connsiteX7" fmla="*/ 3056165 w 4077149"/>
              <a:gd name="connsiteY7" fmla="*/ 665207 h 1828800"/>
              <a:gd name="connsiteX8" fmla="*/ 3381067 w 4077149"/>
              <a:gd name="connsiteY8" fmla="*/ 1004945 h 1828800"/>
              <a:gd name="connsiteX9" fmla="*/ 3800495 w 4077149"/>
              <a:gd name="connsiteY9" fmla="*/ 1579553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805050 w 4077149"/>
              <a:gd name="connsiteY2" fmla="*/ 482792 h 1828800"/>
              <a:gd name="connsiteX3" fmla="*/ 1300320 w 4077149"/>
              <a:gd name="connsiteY3" fmla="*/ 562115 h 1828800"/>
              <a:gd name="connsiteX4" fmla="*/ 1799971 w 4077149"/>
              <a:gd name="connsiteY4" fmla="*/ 883498 h 1828800"/>
              <a:gd name="connsiteX5" fmla="*/ 2127140 w 4077149"/>
              <a:gd name="connsiteY5" fmla="*/ 862004 h 1828800"/>
              <a:gd name="connsiteX6" fmla="*/ 2466946 w 4077149"/>
              <a:gd name="connsiteY6" fmla="*/ 697923 h 1828800"/>
              <a:gd name="connsiteX7" fmla="*/ 3056165 w 4077149"/>
              <a:gd name="connsiteY7" fmla="*/ 665207 h 1828800"/>
              <a:gd name="connsiteX8" fmla="*/ 3381067 w 4077149"/>
              <a:gd name="connsiteY8" fmla="*/ 1004945 h 1828800"/>
              <a:gd name="connsiteX9" fmla="*/ 3800495 w 4077149"/>
              <a:gd name="connsiteY9" fmla="*/ 1579553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805050 w 4077149"/>
              <a:gd name="connsiteY2" fmla="*/ 482792 h 1828800"/>
              <a:gd name="connsiteX3" fmla="*/ 1300320 w 4077149"/>
              <a:gd name="connsiteY3" fmla="*/ 562115 h 1828800"/>
              <a:gd name="connsiteX4" fmla="*/ 1666712 w 4077149"/>
              <a:gd name="connsiteY4" fmla="*/ 908591 h 1828800"/>
              <a:gd name="connsiteX5" fmla="*/ 2127140 w 4077149"/>
              <a:gd name="connsiteY5" fmla="*/ 862004 h 1828800"/>
              <a:gd name="connsiteX6" fmla="*/ 2466946 w 4077149"/>
              <a:gd name="connsiteY6" fmla="*/ 697923 h 1828800"/>
              <a:gd name="connsiteX7" fmla="*/ 3056165 w 4077149"/>
              <a:gd name="connsiteY7" fmla="*/ 665207 h 1828800"/>
              <a:gd name="connsiteX8" fmla="*/ 3381067 w 4077149"/>
              <a:gd name="connsiteY8" fmla="*/ 1004945 h 1828800"/>
              <a:gd name="connsiteX9" fmla="*/ 3800495 w 4077149"/>
              <a:gd name="connsiteY9" fmla="*/ 1579553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805050 w 4077149"/>
              <a:gd name="connsiteY2" fmla="*/ 482792 h 1828800"/>
              <a:gd name="connsiteX3" fmla="*/ 1300320 w 4077149"/>
              <a:gd name="connsiteY3" fmla="*/ 562115 h 1828800"/>
              <a:gd name="connsiteX4" fmla="*/ 1666712 w 4077149"/>
              <a:gd name="connsiteY4" fmla="*/ 908591 h 1828800"/>
              <a:gd name="connsiteX5" fmla="*/ 2080106 w 4077149"/>
              <a:gd name="connsiteY5" fmla="*/ 887098 h 1828800"/>
              <a:gd name="connsiteX6" fmla="*/ 2466946 w 4077149"/>
              <a:gd name="connsiteY6" fmla="*/ 697923 h 1828800"/>
              <a:gd name="connsiteX7" fmla="*/ 3056165 w 4077149"/>
              <a:gd name="connsiteY7" fmla="*/ 665207 h 1828800"/>
              <a:gd name="connsiteX8" fmla="*/ 3381067 w 4077149"/>
              <a:gd name="connsiteY8" fmla="*/ 1004945 h 1828800"/>
              <a:gd name="connsiteX9" fmla="*/ 3800495 w 4077149"/>
              <a:gd name="connsiteY9" fmla="*/ 1579553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805050 w 4077149"/>
              <a:gd name="connsiteY2" fmla="*/ 482792 h 1828800"/>
              <a:gd name="connsiteX3" fmla="*/ 1300320 w 4077149"/>
              <a:gd name="connsiteY3" fmla="*/ 562115 h 1828800"/>
              <a:gd name="connsiteX4" fmla="*/ 1666712 w 4077149"/>
              <a:gd name="connsiteY4" fmla="*/ 908591 h 1828800"/>
              <a:gd name="connsiteX5" fmla="*/ 2080106 w 4077149"/>
              <a:gd name="connsiteY5" fmla="*/ 887098 h 1828800"/>
              <a:gd name="connsiteX6" fmla="*/ 2443429 w 4077149"/>
              <a:gd name="connsiteY6" fmla="*/ 534814 h 1828800"/>
              <a:gd name="connsiteX7" fmla="*/ 3056165 w 4077149"/>
              <a:gd name="connsiteY7" fmla="*/ 665207 h 1828800"/>
              <a:gd name="connsiteX8" fmla="*/ 3381067 w 4077149"/>
              <a:gd name="connsiteY8" fmla="*/ 1004945 h 1828800"/>
              <a:gd name="connsiteX9" fmla="*/ 3800495 w 4077149"/>
              <a:gd name="connsiteY9" fmla="*/ 1579553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805050 w 4077149"/>
              <a:gd name="connsiteY2" fmla="*/ 482792 h 1828800"/>
              <a:gd name="connsiteX3" fmla="*/ 1300320 w 4077149"/>
              <a:gd name="connsiteY3" fmla="*/ 562115 h 1828800"/>
              <a:gd name="connsiteX4" fmla="*/ 1666712 w 4077149"/>
              <a:gd name="connsiteY4" fmla="*/ 908591 h 1828800"/>
              <a:gd name="connsiteX5" fmla="*/ 2080106 w 4077149"/>
              <a:gd name="connsiteY5" fmla="*/ 887098 h 1828800"/>
              <a:gd name="connsiteX6" fmla="*/ 2443429 w 4077149"/>
              <a:gd name="connsiteY6" fmla="*/ 534814 h 1828800"/>
              <a:gd name="connsiteX7" fmla="*/ 3056165 w 4077149"/>
              <a:gd name="connsiteY7" fmla="*/ 665207 h 1828800"/>
              <a:gd name="connsiteX8" fmla="*/ 3381067 w 4077149"/>
              <a:gd name="connsiteY8" fmla="*/ 1004945 h 1828800"/>
              <a:gd name="connsiteX9" fmla="*/ 3800495 w 4077149"/>
              <a:gd name="connsiteY9" fmla="*/ 1579553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805050 w 4077149"/>
              <a:gd name="connsiteY2" fmla="*/ 482792 h 1828800"/>
              <a:gd name="connsiteX3" fmla="*/ 1300320 w 4077149"/>
              <a:gd name="connsiteY3" fmla="*/ 562115 h 1828800"/>
              <a:gd name="connsiteX4" fmla="*/ 1666712 w 4077149"/>
              <a:gd name="connsiteY4" fmla="*/ 908591 h 1828800"/>
              <a:gd name="connsiteX5" fmla="*/ 2080106 w 4077149"/>
              <a:gd name="connsiteY5" fmla="*/ 887098 h 1828800"/>
              <a:gd name="connsiteX6" fmla="*/ 2443429 w 4077149"/>
              <a:gd name="connsiteY6" fmla="*/ 534814 h 1828800"/>
              <a:gd name="connsiteX7" fmla="*/ 3001294 w 4077149"/>
              <a:gd name="connsiteY7" fmla="*/ 577380 h 1828800"/>
              <a:gd name="connsiteX8" fmla="*/ 3381067 w 4077149"/>
              <a:gd name="connsiteY8" fmla="*/ 1004945 h 1828800"/>
              <a:gd name="connsiteX9" fmla="*/ 3800495 w 4077149"/>
              <a:gd name="connsiteY9" fmla="*/ 1579553 h 1828800"/>
              <a:gd name="connsiteX10" fmla="*/ 4077149 w 4077149"/>
              <a:gd name="connsiteY10" fmla="*/ 1828800 h 1828800"/>
              <a:gd name="connsiteX0" fmla="*/ 0 w 4077149"/>
              <a:gd name="connsiteY0" fmla="*/ 0 h 1828800"/>
              <a:gd name="connsiteX1" fmla="*/ 325499 w 4077149"/>
              <a:gd name="connsiteY1" fmla="*/ 380582 h 1828800"/>
              <a:gd name="connsiteX2" fmla="*/ 805050 w 4077149"/>
              <a:gd name="connsiteY2" fmla="*/ 482792 h 1828800"/>
              <a:gd name="connsiteX3" fmla="*/ 1300320 w 4077149"/>
              <a:gd name="connsiteY3" fmla="*/ 562115 h 1828800"/>
              <a:gd name="connsiteX4" fmla="*/ 1666712 w 4077149"/>
              <a:gd name="connsiteY4" fmla="*/ 908591 h 1828800"/>
              <a:gd name="connsiteX5" fmla="*/ 2080106 w 4077149"/>
              <a:gd name="connsiteY5" fmla="*/ 887098 h 1828800"/>
              <a:gd name="connsiteX6" fmla="*/ 2443429 w 4077149"/>
              <a:gd name="connsiteY6" fmla="*/ 534814 h 1828800"/>
              <a:gd name="connsiteX7" fmla="*/ 3001294 w 4077149"/>
              <a:gd name="connsiteY7" fmla="*/ 577380 h 1828800"/>
              <a:gd name="connsiteX8" fmla="*/ 3404584 w 4077149"/>
              <a:gd name="connsiteY8" fmla="*/ 1067680 h 1828800"/>
              <a:gd name="connsiteX9" fmla="*/ 3800495 w 4077149"/>
              <a:gd name="connsiteY9" fmla="*/ 1579553 h 1828800"/>
              <a:gd name="connsiteX10" fmla="*/ 4077149 w 4077149"/>
              <a:gd name="connsiteY10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77149" h="1828800">
                <a:moveTo>
                  <a:pt x="0" y="0"/>
                </a:moveTo>
                <a:cubicBezTo>
                  <a:pt x="52892" y="190051"/>
                  <a:pt x="191324" y="300117"/>
                  <a:pt x="325499" y="380582"/>
                </a:cubicBezTo>
                <a:cubicBezTo>
                  <a:pt x="459674" y="461047"/>
                  <a:pt x="642580" y="452537"/>
                  <a:pt x="805050" y="482792"/>
                </a:cubicBezTo>
                <a:cubicBezTo>
                  <a:pt x="967520" y="513048"/>
                  <a:pt x="1156710" y="491148"/>
                  <a:pt x="1300320" y="562115"/>
                </a:cubicBezTo>
                <a:cubicBezTo>
                  <a:pt x="1443930" y="633082"/>
                  <a:pt x="1536748" y="854427"/>
                  <a:pt x="1666712" y="908591"/>
                </a:cubicBezTo>
                <a:cubicBezTo>
                  <a:pt x="1796676" y="962755"/>
                  <a:pt x="1903620" y="1024675"/>
                  <a:pt x="2080106" y="887098"/>
                </a:cubicBezTo>
                <a:cubicBezTo>
                  <a:pt x="2256592" y="749521"/>
                  <a:pt x="2289898" y="586434"/>
                  <a:pt x="2443429" y="534814"/>
                </a:cubicBezTo>
                <a:cubicBezTo>
                  <a:pt x="2596960" y="483194"/>
                  <a:pt x="2841102" y="488569"/>
                  <a:pt x="3001294" y="577380"/>
                </a:cubicBezTo>
                <a:cubicBezTo>
                  <a:pt x="3161486" y="666191"/>
                  <a:pt x="3271384" y="900651"/>
                  <a:pt x="3404584" y="1067680"/>
                </a:cubicBezTo>
                <a:cubicBezTo>
                  <a:pt x="3537784" y="1234709"/>
                  <a:pt x="3673196" y="1443290"/>
                  <a:pt x="3800495" y="1579553"/>
                </a:cubicBezTo>
                <a:cubicBezTo>
                  <a:pt x="3927794" y="1715817"/>
                  <a:pt x="4021567" y="1720327"/>
                  <a:pt x="4077149" y="1828800"/>
                </a:cubicBezTo>
              </a:path>
            </a:pathLst>
          </a:cu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487075" y="3554760"/>
            <a:ext cx="737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0Hz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6" name="TextBox 5"/>
          <p:cNvSpPr txBox="1"/>
          <p:nvPr/>
        </p:nvSpPr>
        <p:spPr>
          <a:xfrm>
            <a:off x="6573935" y="5772751"/>
            <a:ext cx="423779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PM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6215045" y="5579570"/>
            <a:ext cx="314555" cy="579790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>
            <a:off x="7527558" y="5129521"/>
            <a:ext cx="274319" cy="390604"/>
          </a:xfrm>
          <a:prstGeom prst="rightBrac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TextBox 26"/>
          <p:cNvSpPr txBox="1"/>
          <p:nvPr/>
        </p:nvSpPr>
        <p:spPr>
          <a:xfrm>
            <a:off x="7854937" y="5205697"/>
            <a:ext cx="437454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GM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7529463" y="4108000"/>
            <a:ext cx="0" cy="2595326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68893" y="4301541"/>
            <a:ext cx="1292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HG(f)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0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6" grpId="0" animBg="1"/>
      <p:bldP spid="5" grpId="0" animBg="1"/>
      <p:bldP spid="24" grpId="0" animBg="1"/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do we design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H(f)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075" name="TextBox 172"/>
          <p:cNvSpPr txBox="1">
            <a:spLocks noChangeArrowheads="1"/>
          </p:cNvSpPr>
          <p:nvPr/>
        </p:nvSpPr>
        <p:spPr bwMode="auto">
          <a:xfrm>
            <a:off x="402336" y="1170509"/>
            <a:ext cx="8504236" cy="294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Many methods available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 will use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-factor approach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Need to specify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Need to know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G(f</a:t>
            </a:r>
            <a:r>
              <a:rPr lang="en-US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spcAft>
                <a:spcPts val="1000"/>
              </a:spcAft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Measure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b="1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Empirically</a:t>
            </a:r>
          </a:p>
        </p:txBody>
      </p:sp>
      <p:sp>
        <p:nvSpPr>
          <p:cNvPr id="4" name="TextBox 172"/>
          <p:cNvSpPr txBox="1">
            <a:spLocks noChangeArrowheads="1"/>
          </p:cNvSpPr>
          <p:nvPr/>
        </p:nvSpPr>
        <p:spPr bwMode="auto">
          <a:xfrm>
            <a:off x="402336" y="5119847"/>
            <a:ext cx="8504236" cy="1328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Venable H. D. “The K Factor: A new Mathematical Tool for Stability Analysis and Synthesis,” Venable Industries, 1983</a:t>
            </a:r>
          </a:p>
          <a:p>
            <a:pPr>
              <a:spcAft>
                <a:spcPts val="1000"/>
              </a:spcAft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Venable H. D. “ Optimum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Amplifier Design for Control Systems,” Venable Industries, 2017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061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Measuring SS transfer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000566" y="2161590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y(t)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65297" y="1100513"/>
            <a:ext cx="1331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r(t)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536556" y="1257973"/>
            <a:ext cx="784490" cy="731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Power stage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76501" y="1257973"/>
            <a:ext cx="672303" cy="731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969286" y="1257973"/>
            <a:ext cx="571500" cy="731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Coil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69725" y="1257973"/>
            <a:ext cx="1140571" cy="731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PWM modulators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790496" y="1257973"/>
            <a:ext cx="781571" cy="731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Current sensor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/>
          <p:cNvCxnSpPr>
            <a:endCxn id="55" idx="2"/>
          </p:cNvCxnSpPr>
          <p:nvPr/>
        </p:nvCxnSpPr>
        <p:spPr>
          <a:xfrm>
            <a:off x="2149272" y="1623733"/>
            <a:ext cx="64136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30" idx="2"/>
            <a:endCxn id="55" idx="4"/>
          </p:cNvCxnSpPr>
          <p:nvPr/>
        </p:nvCxnSpPr>
        <p:spPr>
          <a:xfrm rot="5400000" flipH="1">
            <a:off x="6022038" y="-1169750"/>
            <a:ext cx="148911" cy="6169576"/>
          </a:xfrm>
          <a:prstGeom prst="bentConnector3">
            <a:avLst>
              <a:gd name="adj1" fmla="val -254095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7" idx="3"/>
            <a:endCxn id="22" idx="1"/>
          </p:cNvCxnSpPr>
          <p:nvPr/>
        </p:nvCxnSpPr>
        <p:spPr>
          <a:xfrm>
            <a:off x="6010296" y="1623733"/>
            <a:ext cx="52626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22" idx="3"/>
            <a:endCxn id="23" idx="1"/>
          </p:cNvCxnSpPr>
          <p:nvPr/>
        </p:nvCxnSpPr>
        <p:spPr>
          <a:xfrm>
            <a:off x="7321046" y="1623733"/>
            <a:ext cx="45545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3" idx="3"/>
            <a:endCxn id="30" idx="1"/>
          </p:cNvCxnSpPr>
          <p:nvPr/>
        </p:nvCxnSpPr>
        <p:spPr>
          <a:xfrm>
            <a:off x="8448803" y="1623733"/>
            <a:ext cx="34169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30" idx="3"/>
            <a:endCxn id="24" idx="1"/>
          </p:cNvCxnSpPr>
          <p:nvPr/>
        </p:nvCxnSpPr>
        <p:spPr>
          <a:xfrm>
            <a:off x="9572066" y="1623733"/>
            <a:ext cx="3972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538682" y="1257973"/>
            <a:ext cx="905222" cy="7315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2790639" y="1406884"/>
            <a:ext cx="442133" cy="4336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563141" y="1598764"/>
            <a:ext cx="255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680450" y="1611288"/>
            <a:ext cx="395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cxnSp>
        <p:nvCxnSpPr>
          <p:cNvPr id="58" name="Straight Arrow Connector 57"/>
          <p:cNvCxnSpPr>
            <a:stCxn id="55" idx="6"/>
            <a:endCxn id="54" idx="1"/>
          </p:cNvCxnSpPr>
          <p:nvPr/>
        </p:nvCxnSpPr>
        <p:spPr>
          <a:xfrm>
            <a:off x="3232772" y="1623733"/>
            <a:ext cx="30591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3082" idx="3"/>
            <a:endCxn id="27" idx="1"/>
          </p:cNvCxnSpPr>
          <p:nvPr/>
        </p:nvCxnSpPr>
        <p:spPr>
          <a:xfrm flipV="1">
            <a:off x="4357614" y="1623733"/>
            <a:ext cx="512111" cy="1829702"/>
          </a:xfrm>
          <a:prstGeom prst="bentConnector3">
            <a:avLst>
              <a:gd name="adj1" fmla="val 50001"/>
            </a:avLst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14711" y="4037972"/>
            <a:ext cx="6369246" cy="2349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Break the loop at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Drive input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with sine wave</a:t>
            </a:r>
          </a:p>
          <a:p>
            <a:pPr>
              <a:spcAft>
                <a:spcPts val="8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Select amplitude and DC offset carefully!</a:t>
            </a:r>
          </a:p>
          <a:p>
            <a:pPr>
              <a:spcAft>
                <a:spcPts val="8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Measure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with oscilloscope </a:t>
            </a:r>
          </a:p>
          <a:p>
            <a:pPr>
              <a:spcAft>
                <a:spcPts val="8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Record amplitude and phase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4443904" y="1623733"/>
            <a:ext cx="42582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2" name="Picture 10" descr="Image result for function generator rigo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929" y="2936007"/>
            <a:ext cx="2249685" cy="103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Image result for oscilloscope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731" y="2640650"/>
            <a:ext cx="2363671" cy="174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Arrow Connector 76"/>
          <p:cNvCxnSpPr>
            <a:stCxn id="30" idx="2"/>
          </p:cNvCxnSpPr>
          <p:nvPr/>
        </p:nvCxnSpPr>
        <p:spPr>
          <a:xfrm flipH="1">
            <a:off x="9174334" y="1989493"/>
            <a:ext cx="0" cy="104966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8012457" y="3039161"/>
            <a:ext cx="571500" cy="731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584435" y="2936007"/>
            <a:ext cx="114480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Control input</a:t>
            </a:r>
          </a:p>
          <a:p>
            <a:pPr algn="ctr"/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u(t)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768702" y="1002334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Error</a:t>
            </a:r>
          </a:p>
          <a:p>
            <a:pPr algn="ctr"/>
            <a:r>
              <a:rPr lang="en-US" sz="1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e(t)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Straight Arrow Connector 46"/>
          <p:cNvCxnSpPr>
            <a:stCxn id="3082" idx="3"/>
          </p:cNvCxnSpPr>
          <p:nvPr/>
        </p:nvCxnSpPr>
        <p:spPr>
          <a:xfrm>
            <a:off x="4357614" y="3453435"/>
            <a:ext cx="341888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75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 SS gain measurement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TextBox 172"/>
          <p:cNvSpPr txBox="1">
            <a:spLocks noChangeArrowheads="1"/>
          </p:cNvSpPr>
          <p:nvPr/>
        </p:nvSpPr>
        <p:spPr bwMode="auto">
          <a:xfrm>
            <a:off x="402336" y="1170509"/>
            <a:ext cx="3519669" cy="3447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Default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scope settings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Amplifier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disabled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Channel 1: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u(t)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Channel 2: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y(t)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Trigger scope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u(t)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Enable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PWM…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188720"/>
            <a:ext cx="6212184" cy="50292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677099" y="2379643"/>
            <a:ext cx="3382178" cy="716097"/>
          </a:xfrm>
          <a:prstGeom prst="straightConnector1">
            <a:avLst/>
          </a:prstGeom>
          <a:ln w="31750">
            <a:solidFill>
              <a:srgbClr val="FFC8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2" idx="1"/>
          </p:cNvCxnSpPr>
          <p:nvPr/>
        </p:nvCxnSpPr>
        <p:spPr>
          <a:xfrm>
            <a:off x="2677099" y="2894058"/>
            <a:ext cx="2626421" cy="809262"/>
          </a:xfrm>
          <a:prstGeom prst="straightConnector1">
            <a:avLst/>
          </a:prstGeom>
          <a:ln w="31750">
            <a:solidFill>
              <a:srgbClr val="32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2394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 SS gain measurement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188720"/>
            <a:ext cx="6212184" cy="5029200"/>
          </a:xfrm>
          <a:prstGeom prst="rect">
            <a:avLst/>
          </a:prstGeom>
        </p:spPr>
      </p:pic>
      <p:sp>
        <p:nvSpPr>
          <p:cNvPr id="5" name="TextBox 172"/>
          <p:cNvSpPr txBox="1">
            <a:spLocks noChangeArrowheads="1"/>
          </p:cNvSpPr>
          <p:nvPr/>
        </p:nvSpPr>
        <p:spPr bwMode="auto">
          <a:xfrm>
            <a:off x="402336" y="1170508"/>
            <a:ext cx="3642676" cy="493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Default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scope settings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Amplifier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disabled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Channel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1: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u(t)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Channel 2: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y(t)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Trigger scope on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u(t)</a:t>
            </a:r>
          </a:p>
          <a:p>
            <a:pPr>
              <a:spcAft>
                <a:spcPts val="1000"/>
              </a:spcAft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Enable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PWM…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Switching interference!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Trigger is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unstable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Don’t trigger on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u(t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366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lang="en-US" dirty="0"/>
          </a:p>
        </p:txBody>
      </p:sp>
      <p:sp>
        <p:nvSpPr>
          <p:cNvPr id="21" name="TextBox 172"/>
          <p:cNvSpPr txBox="1">
            <a:spLocks noChangeArrowheads="1"/>
          </p:cNvSpPr>
          <p:nvPr/>
        </p:nvSpPr>
        <p:spPr bwMode="auto">
          <a:xfrm>
            <a:off x="1843882" y="4973781"/>
            <a:ext cx="8504236" cy="95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Modern gradient amplifiers are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switchmode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Pulse width modulation (fixed frequency)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4389925" y="2610998"/>
            <a:ext cx="4989781" cy="1397911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515292" y="2838118"/>
            <a:ext cx="1137394" cy="95454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Power stage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201457" y="2838118"/>
            <a:ext cx="909915" cy="95454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1064870" y="2838118"/>
            <a:ext cx="810111" cy="95454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Coil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635734" y="2838118"/>
            <a:ext cx="1418722" cy="95454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PWM modulators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502437" y="2838118"/>
            <a:ext cx="1050606" cy="95454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Current sensor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092608" y="3315391"/>
            <a:ext cx="78956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6" idx="3"/>
            <a:endCxn id="35" idx="1"/>
          </p:cNvCxnSpPr>
          <p:nvPr/>
        </p:nvCxnSpPr>
        <p:spPr>
          <a:xfrm flipV="1">
            <a:off x="4034743" y="3315391"/>
            <a:ext cx="60099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6" idx="2"/>
            <a:endCxn id="51" idx="4"/>
          </p:cNvCxnSpPr>
          <p:nvPr/>
        </p:nvCxnSpPr>
        <p:spPr>
          <a:xfrm rot="5400000" flipH="1">
            <a:off x="6020613" y="-214463"/>
            <a:ext cx="171867" cy="7842386"/>
          </a:xfrm>
          <a:prstGeom prst="bentConnector3">
            <a:avLst>
              <a:gd name="adj1" fmla="val -383741"/>
            </a:avLst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5" idx="3"/>
            <a:endCxn id="26" idx="1"/>
          </p:cNvCxnSpPr>
          <p:nvPr/>
        </p:nvCxnSpPr>
        <p:spPr>
          <a:xfrm>
            <a:off x="6054456" y="3315391"/>
            <a:ext cx="46083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6" idx="3"/>
            <a:endCxn id="28" idx="1"/>
          </p:cNvCxnSpPr>
          <p:nvPr/>
        </p:nvCxnSpPr>
        <p:spPr>
          <a:xfrm>
            <a:off x="7652687" y="3315391"/>
            <a:ext cx="54877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8" idx="3"/>
            <a:endCxn id="36" idx="1"/>
          </p:cNvCxnSpPr>
          <p:nvPr/>
        </p:nvCxnSpPr>
        <p:spPr>
          <a:xfrm>
            <a:off x="9111374" y="3315391"/>
            <a:ext cx="391064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6" idx="3"/>
            <a:endCxn id="32" idx="1"/>
          </p:cNvCxnSpPr>
          <p:nvPr/>
        </p:nvCxnSpPr>
        <p:spPr>
          <a:xfrm>
            <a:off x="10553042" y="3315391"/>
            <a:ext cx="511827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895260" y="2846454"/>
            <a:ext cx="1139483" cy="95097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581078" y="3295036"/>
            <a:ext cx="343606" cy="539001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739109" y="3311907"/>
            <a:ext cx="533381" cy="870693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cxnSp>
        <p:nvCxnSpPr>
          <p:cNvPr id="49" name="Straight Arrow Connector 48"/>
          <p:cNvCxnSpPr>
            <a:stCxn id="51" idx="6"/>
            <a:endCxn id="46" idx="1"/>
          </p:cNvCxnSpPr>
          <p:nvPr/>
        </p:nvCxnSpPr>
        <p:spPr>
          <a:xfrm flipV="1">
            <a:off x="2483159" y="3321943"/>
            <a:ext cx="412101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833374" y="2470096"/>
            <a:ext cx="1539771" cy="646331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Error</a:t>
            </a:r>
          </a:p>
          <a:p>
            <a:pPr algn="ctr"/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e(t)</a:t>
            </a:r>
            <a:endParaRPr 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1887548" y="3036548"/>
            <a:ext cx="595611" cy="584248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Σ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905010" y="4008909"/>
            <a:ext cx="1421743" cy="646331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y(t)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17019" y="2727731"/>
            <a:ext cx="1216375" cy="553998"/>
          </a:xfrm>
          <a:prstGeom prst="rect">
            <a:avLst/>
          </a:prstGeom>
          <a:noFill/>
          <a:ln w="317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r(t)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04589" y="2175626"/>
            <a:ext cx="1058410" cy="553998"/>
          </a:xfrm>
          <a:prstGeom prst="rect">
            <a:avLst/>
          </a:prstGeom>
          <a:noFill/>
          <a:ln w="3175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  <a:p>
            <a:pPr algn="ctr"/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u(t)</a:t>
            </a:r>
          </a:p>
        </p:txBody>
      </p:sp>
    </p:spTree>
    <p:extLst>
      <p:ext uri="{BB962C8B-B14F-4D97-AF65-F5344CB8AC3E}">
        <p14:creationId xmlns:p14="http://schemas.microsoft.com/office/powerpoint/2010/main" val="45610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 SS gain measurement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TextBox 172"/>
          <p:cNvSpPr txBox="1">
            <a:spLocks noChangeArrowheads="1"/>
          </p:cNvSpPr>
          <p:nvPr/>
        </p:nvSpPr>
        <p:spPr bwMode="auto">
          <a:xfrm>
            <a:off x="402336" y="1170509"/>
            <a:ext cx="37036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function generator sync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output for trigger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188720"/>
            <a:ext cx="6212184" cy="50292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800819" y="2001506"/>
            <a:ext cx="2115239" cy="3071215"/>
          </a:xfrm>
          <a:prstGeom prst="straightConnector1">
            <a:avLst/>
          </a:prstGeom>
          <a:ln w="31750">
            <a:solidFill>
              <a:srgbClr val="FF008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5421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 SS gain measurement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TextBox 172"/>
          <p:cNvSpPr txBox="1">
            <a:spLocks noChangeArrowheads="1"/>
          </p:cNvSpPr>
          <p:nvPr/>
        </p:nvSpPr>
        <p:spPr bwMode="auto">
          <a:xfrm>
            <a:off x="402336" y="1170509"/>
            <a:ext cx="3861192" cy="247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function generator sync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output for trigger</a:t>
            </a:r>
          </a:p>
          <a:p>
            <a:pPr>
              <a:spcAft>
                <a:spcPts val="1000"/>
              </a:spcAft>
            </a:pP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Bandwidth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limit 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Reduces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very high frequency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188720"/>
            <a:ext cx="6212184" cy="502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213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 SS gain measurement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TextBox 172"/>
          <p:cNvSpPr txBox="1">
            <a:spLocks noChangeArrowheads="1"/>
          </p:cNvSpPr>
          <p:nvPr/>
        </p:nvSpPr>
        <p:spPr bwMode="auto">
          <a:xfrm>
            <a:off x="402335" y="1170509"/>
            <a:ext cx="4294355" cy="4621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Use function generator sync output for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trigger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Bandwidth limit 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Reduces very high frequency content</a:t>
            </a:r>
          </a:p>
          <a:p>
            <a:pPr>
              <a:spcAft>
                <a:spcPts val="1000"/>
              </a:spcAft>
            </a:pPr>
            <a:endParaRPr lang="en-US" sz="1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Averaging acquisition mode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PWM signals are incoherent relative to the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trigger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Interference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is averaged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188720"/>
            <a:ext cx="6212183" cy="502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813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 SS gain measurement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5" name="TextBox 172"/>
          <p:cNvSpPr txBox="1">
            <a:spLocks noChangeArrowheads="1"/>
          </p:cNvSpPr>
          <p:nvPr/>
        </p:nvSpPr>
        <p:spPr bwMode="auto">
          <a:xfrm>
            <a:off x="402336" y="1170509"/>
            <a:ext cx="3764596" cy="1954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Set up quick measure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Amplitude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Manually step frequency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188720"/>
            <a:ext cx="6212184" cy="50292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5122843" y="5497417"/>
            <a:ext cx="4913523" cy="4076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155562" y="5701229"/>
            <a:ext cx="967281" cy="0"/>
          </a:xfrm>
          <a:prstGeom prst="straightConnector1">
            <a:avLst/>
          </a:prstGeom>
          <a:ln w="76200">
            <a:solidFill>
              <a:srgbClr val="FFC8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0744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Compensator implementation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289" y="3196546"/>
            <a:ext cx="6024282" cy="3211683"/>
          </a:xfrm>
          <a:prstGeom prst="rect">
            <a:avLst/>
          </a:prstGeom>
        </p:spPr>
      </p:pic>
      <p:sp>
        <p:nvSpPr>
          <p:cNvPr id="4" name="TextBox 172"/>
          <p:cNvSpPr txBox="1">
            <a:spLocks noChangeArrowheads="1"/>
          </p:cNvSpPr>
          <p:nvPr/>
        </p:nvSpPr>
        <p:spPr bwMode="auto">
          <a:xfrm>
            <a:off x="402335" y="1170509"/>
            <a:ext cx="10658599" cy="1456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Error amplifier is a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difference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amplifier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(G=1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Compensator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(type III) is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an active filter with 3 poles, 2 zeros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K-factor method derives all component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471025" y="3841710"/>
            <a:ext cx="1601328" cy="218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072353" y="3272482"/>
            <a:ext cx="2435771" cy="218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461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Example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losed loop response (16A step)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0" b="11371"/>
          <a:stretch/>
        </p:blipFill>
        <p:spPr>
          <a:xfrm>
            <a:off x="3005969" y="1007245"/>
            <a:ext cx="6180062" cy="4098068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3487398" y="4627179"/>
            <a:ext cx="784822" cy="742644"/>
          </a:xfrm>
          <a:prstGeom prst="straightConnector1">
            <a:avLst/>
          </a:prstGeom>
          <a:ln w="381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8126877" y="4711344"/>
            <a:ext cx="586201" cy="556368"/>
          </a:xfrm>
          <a:prstGeom prst="straightConnector1">
            <a:avLst/>
          </a:prstGeom>
          <a:ln w="38100">
            <a:solidFill>
              <a:srgbClr val="3EEB3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" idx="0"/>
          </p:cNvCxnSpPr>
          <p:nvPr/>
        </p:nvCxnSpPr>
        <p:spPr>
          <a:xfrm flipV="1">
            <a:off x="4843721" y="3925615"/>
            <a:ext cx="153231" cy="1342096"/>
          </a:xfrm>
          <a:prstGeom prst="straightConnector1">
            <a:avLst/>
          </a:prstGeom>
          <a:ln w="38100">
            <a:solidFill>
              <a:srgbClr val="772FC7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5116146" y="2254469"/>
            <a:ext cx="1666105" cy="3030958"/>
          </a:xfrm>
          <a:prstGeom prst="straightConnector1">
            <a:avLst/>
          </a:prstGeom>
          <a:ln w="38100">
            <a:solidFill>
              <a:srgbClr val="893BC3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483461" y="2172408"/>
            <a:ext cx="15134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Well-damped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713905" y="2614840"/>
            <a:ext cx="15134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Steady state error near zero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131963" y="3261293"/>
            <a:ext cx="151349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Settling time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≈1/f</a:t>
            </a:r>
            <a:r>
              <a:rPr lang="en-US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281238" y="5185035"/>
            <a:ext cx="7453620" cy="1633994"/>
            <a:chOff x="863386" y="4538704"/>
            <a:chExt cx="7453620" cy="1633994"/>
          </a:xfrm>
        </p:grpSpPr>
        <p:sp>
          <p:nvSpPr>
            <p:cNvPr id="31" name="Rectangle 30"/>
            <p:cNvSpPr/>
            <p:nvPr/>
          </p:nvSpPr>
          <p:spPr>
            <a:xfrm>
              <a:off x="3843077" y="4950080"/>
              <a:ext cx="1153887" cy="7315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Controller</a:t>
              </a:r>
            </a:p>
            <a:p>
              <a:pPr algn="ctr"/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H(</a:t>
              </a:r>
              <a:r>
                <a:rPr lang="en-US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4841293" y="4538704"/>
              <a:ext cx="3475713" cy="1137361"/>
              <a:chOff x="4841293" y="4538704"/>
              <a:chExt cx="3475713" cy="1137361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5885916" y="4944545"/>
                <a:ext cx="1153886" cy="7315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Plant</a:t>
                </a:r>
              </a:p>
              <a:p>
                <a:pPr algn="ctr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G(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Straight Arrow Connector 49"/>
              <p:cNvCxnSpPr>
                <a:stCxn id="31" idx="3"/>
                <a:endCxn id="49" idx="1"/>
              </p:cNvCxnSpPr>
              <p:nvPr/>
            </p:nvCxnSpPr>
            <p:spPr>
              <a:xfrm flipV="1">
                <a:off x="4996964" y="5310305"/>
                <a:ext cx="888952" cy="5535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/>
              <p:cNvSpPr txBox="1"/>
              <p:nvPr/>
            </p:nvSpPr>
            <p:spPr>
              <a:xfrm>
                <a:off x="7174006" y="4548346"/>
                <a:ext cx="1143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Output</a:t>
                </a:r>
              </a:p>
              <a:p>
                <a:pPr algn="ctr"/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y(t)</a:t>
                </a:r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841293" y="4538704"/>
                <a:ext cx="1143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Control</a:t>
                </a:r>
              </a:p>
              <a:p>
                <a:pPr algn="ctr"/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u(t)</a:t>
                </a:r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3" name="Straight Arrow Connector 52"/>
              <p:cNvCxnSpPr>
                <a:stCxn id="49" idx="3"/>
              </p:cNvCxnSpPr>
              <p:nvPr/>
            </p:nvCxnSpPr>
            <p:spPr>
              <a:xfrm>
                <a:off x="7039802" y="5310305"/>
                <a:ext cx="705704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863386" y="4582093"/>
              <a:ext cx="6176416" cy="1590605"/>
              <a:chOff x="863386" y="4582093"/>
              <a:chExt cx="6176416" cy="1590605"/>
            </a:xfrm>
          </p:grpSpPr>
          <p:cxnSp>
            <p:nvCxnSpPr>
              <p:cNvPr id="37" name="Straight Arrow Connector 36"/>
              <p:cNvCxnSpPr>
                <a:stCxn id="45" idx="6"/>
              </p:cNvCxnSpPr>
              <p:nvPr/>
            </p:nvCxnSpPr>
            <p:spPr>
              <a:xfrm>
                <a:off x="3054951" y="5315840"/>
                <a:ext cx="788126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>
                <a:endCxn id="45" idx="2"/>
              </p:cNvCxnSpPr>
              <p:nvPr/>
            </p:nvCxnSpPr>
            <p:spPr>
              <a:xfrm>
                <a:off x="1387257" y="5315840"/>
                <a:ext cx="936174" cy="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Elbow Connector 40"/>
              <p:cNvCxnSpPr>
                <a:stCxn id="49" idx="3"/>
                <a:endCxn id="45" idx="4"/>
              </p:cNvCxnSpPr>
              <p:nvPr/>
            </p:nvCxnSpPr>
            <p:spPr>
              <a:xfrm flipH="1">
                <a:off x="2689191" y="5310305"/>
                <a:ext cx="4350611" cy="371295"/>
              </a:xfrm>
              <a:prstGeom prst="bentConnector4">
                <a:avLst>
                  <a:gd name="adj1" fmla="val -5254"/>
                  <a:gd name="adj2" fmla="val 199233"/>
                </a:avLst>
              </a:prstGeom>
              <a:ln w="317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2854368" y="4621380"/>
                <a:ext cx="1143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Error</a:t>
                </a:r>
              </a:p>
              <a:p>
                <a:pPr algn="ctr"/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e(t)</a:t>
                </a:r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863386" y="4582093"/>
                <a:ext cx="133132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Reference</a:t>
                </a:r>
              </a:p>
              <a:p>
                <a:pPr algn="ctr"/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r(t)</a:t>
                </a:r>
                <a:endPara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1989650" y="4824742"/>
                <a:ext cx="1065301" cy="1347956"/>
                <a:chOff x="1989650" y="4824742"/>
                <a:chExt cx="1065301" cy="1347956"/>
              </a:xfrm>
            </p:grpSpPr>
            <p:sp>
              <p:nvSpPr>
                <p:cNvPr id="45" name="Oval 44"/>
                <p:cNvSpPr/>
                <p:nvPr/>
              </p:nvSpPr>
              <p:spPr>
                <a:xfrm>
                  <a:off x="2323431" y="4950080"/>
                  <a:ext cx="731520" cy="73152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1989650" y="4824742"/>
                  <a:ext cx="25506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b="1" dirty="0"/>
                    <a:t>+</a:t>
                  </a: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2265869" y="5403257"/>
                  <a:ext cx="395938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dirty="0"/>
                    <a:t>-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2470856" y="5054230"/>
                  <a:ext cx="45747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l-GR" sz="2800" b="1" dirty="0"/>
                    <a:t>Σ</a:t>
                  </a:r>
                  <a:endParaRPr lang="en-US" sz="2800" b="1" dirty="0"/>
                </a:p>
              </p:txBody>
            </p:sp>
          </p:grpSp>
        </p:grpSp>
      </p:grpSp>
      <p:sp>
        <p:nvSpPr>
          <p:cNvPr id="55" name="TextBox 172"/>
          <p:cNvSpPr txBox="1">
            <a:spLocks noChangeArrowheads="1"/>
          </p:cNvSpPr>
          <p:nvPr/>
        </p:nvSpPr>
        <p:spPr bwMode="auto">
          <a:xfrm>
            <a:off x="0" y="2177663"/>
            <a:ext cx="3005328" cy="1456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Trapezoidal pulse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100µs/div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horizontal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8.0A/div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829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  <p:bldP spid="4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Closed loop response (16A step)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07963" y="1574910"/>
            <a:ext cx="40885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/>
              <a:t>Measured response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23373" y="1639038"/>
            <a:ext cx="456149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b="1" dirty="0"/>
              <a:t>Simulated </a:t>
            </a:r>
            <a:r>
              <a:rPr lang="en-US" sz="2800" b="1" dirty="0" err="1" smtClean="0"/>
              <a:t>LTspice</a:t>
            </a:r>
            <a:r>
              <a:rPr lang="en-US" sz="2800" b="1" dirty="0" smtClean="0"/>
              <a:t> </a:t>
            </a:r>
            <a:r>
              <a:rPr lang="en-US" sz="2800" b="1" dirty="0"/>
              <a:t>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0" b="11371"/>
          <a:stretch/>
        </p:blipFill>
        <p:spPr>
          <a:xfrm>
            <a:off x="284542" y="2069925"/>
            <a:ext cx="5515817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256" y="2193042"/>
            <a:ext cx="6050928" cy="36373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087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3" b="11426"/>
          <a:stretch/>
        </p:blipFill>
        <p:spPr>
          <a:xfrm>
            <a:off x="3005328" y="1005840"/>
            <a:ext cx="6181344" cy="4096512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Zero crossing distortion</a:t>
            </a:r>
          </a:p>
        </p:txBody>
      </p:sp>
      <p:sp>
        <p:nvSpPr>
          <p:cNvPr id="31" name="TextBox 172"/>
          <p:cNvSpPr txBox="1">
            <a:spLocks noChangeArrowheads="1"/>
          </p:cNvSpPr>
          <p:nvPr/>
        </p:nvSpPr>
        <p:spPr bwMode="auto">
          <a:xfrm>
            <a:off x="1843882" y="5102353"/>
            <a:ext cx="8504236" cy="1456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Crossover distortion due to dead time in H-bridges</a:t>
            </a:r>
          </a:p>
          <a:p>
            <a:pPr algn="ctr"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Effective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G(f)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is smaller when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biased near zero</a:t>
            </a:r>
          </a:p>
          <a:p>
            <a:pPr algn="ctr"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Could be corrected with feedforward</a:t>
            </a:r>
          </a:p>
        </p:txBody>
      </p:sp>
      <p:sp>
        <p:nvSpPr>
          <p:cNvPr id="5" name="TextBox 172"/>
          <p:cNvSpPr txBox="1">
            <a:spLocks noChangeArrowheads="1"/>
          </p:cNvSpPr>
          <p:nvPr/>
        </p:nvSpPr>
        <p:spPr bwMode="auto">
          <a:xfrm>
            <a:off x="0" y="2177663"/>
            <a:ext cx="3005328" cy="1456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Trapezoidal pulse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100µs/div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horizontal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0.8A/div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vertical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658837" y="3180136"/>
            <a:ext cx="353838" cy="908672"/>
          </a:xfrm>
          <a:prstGeom prst="straightConnector1">
            <a:avLst/>
          </a:prstGeom>
          <a:ln w="38100">
            <a:solidFill>
              <a:srgbClr val="3EEB3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7634690" y="2375931"/>
            <a:ext cx="275421" cy="804205"/>
          </a:xfrm>
          <a:prstGeom prst="straightConnector1">
            <a:avLst/>
          </a:prstGeom>
          <a:ln w="38100">
            <a:solidFill>
              <a:srgbClr val="3EEB3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8126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Thermal management</a:t>
            </a:r>
          </a:p>
        </p:txBody>
      </p:sp>
      <p:sp>
        <p:nvSpPr>
          <p:cNvPr id="3075" name="TextBox 172"/>
          <p:cNvSpPr txBox="1">
            <a:spLocks noChangeArrowheads="1"/>
          </p:cNvSpPr>
          <p:nvPr/>
        </p:nvSpPr>
        <p:spPr bwMode="auto">
          <a:xfrm>
            <a:off x="471756" y="1082068"/>
            <a:ext cx="7019713" cy="1456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Thermal imaging is extremely useful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Low cost option: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Seek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thermal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compact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Smartphone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addon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USD $250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mage result for seek thermal compac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" t="26783" r="12347" b="20026"/>
          <a:stretch/>
        </p:blipFill>
        <p:spPr bwMode="auto">
          <a:xfrm>
            <a:off x="866943" y="4340662"/>
            <a:ext cx="3412019" cy="217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eek thermal compac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8" b="18858"/>
          <a:stretch/>
        </p:blipFill>
        <p:spPr bwMode="auto">
          <a:xfrm>
            <a:off x="1416182" y="2816376"/>
            <a:ext cx="2313542" cy="133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/>
          <a:stretch/>
        </p:blipFill>
        <p:spPr>
          <a:xfrm>
            <a:off x="5775317" y="2889777"/>
            <a:ext cx="5209675" cy="3621428"/>
          </a:xfrm>
          <a:prstGeom prst="rect">
            <a:avLst/>
          </a:prstGeom>
        </p:spPr>
      </p:pic>
      <p:sp>
        <p:nvSpPr>
          <p:cNvPr id="7" name="Rectangle 6"/>
          <p:cNvSpPr>
            <a:spLocks noChangeAspect="1"/>
          </p:cNvSpPr>
          <p:nvPr/>
        </p:nvSpPr>
        <p:spPr>
          <a:xfrm rot="21420000">
            <a:off x="5611822" y="2917275"/>
            <a:ext cx="5325829" cy="3630102"/>
          </a:xfrm>
          <a:prstGeom prst="rect">
            <a:avLst/>
          </a:prstGeom>
          <a:blipFill dpi="0" rotWithShape="1">
            <a:blip r:embed="rId7">
              <a:alphaModFix amt="82000"/>
            </a:blip>
            <a:srcRect/>
            <a:stretch>
              <a:fillRect t="-15469" b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2"/>
          <p:cNvSpPr txBox="1">
            <a:spLocks noChangeArrowheads="1"/>
          </p:cNvSpPr>
          <p:nvPr/>
        </p:nvSpPr>
        <p:spPr bwMode="auto">
          <a:xfrm>
            <a:off x="8274736" y="1331067"/>
            <a:ext cx="1992280" cy="1328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Set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=6A</a:t>
            </a:r>
          </a:p>
          <a:p>
            <a:pPr algn="ctr"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 forced convection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19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Thermal management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4" t="15866" r="8620" b="11257"/>
          <a:stretch/>
        </p:blipFill>
        <p:spPr>
          <a:xfrm>
            <a:off x="5499663" y="1314917"/>
            <a:ext cx="6400800" cy="4646779"/>
          </a:xfrm>
          <a:prstGeom prst="rect">
            <a:avLst/>
          </a:prstGeom>
        </p:spPr>
      </p:pic>
      <p:sp>
        <p:nvSpPr>
          <p:cNvPr id="11" name="Rectangle 10"/>
          <p:cNvSpPr>
            <a:spLocks noChangeAspect="1"/>
          </p:cNvSpPr>
          <p:nvPr/>
        </p:nvSpPr>
        <p:spPr>
          <a:xfrm>
            <a:off x="6344533" y="1865920"/>
            <a:ext cx="5483878" cy="4112908"/>
          </a:xfrm>
          <a:prstGeom prst="rect">
            <a:avLst/>
          </a:prstGeom>
          <a:blipFill dpi="0" rotWithShape="1">
            <a:blip r:embed="rId5">
              <a:alphaModFix amt="8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72"/>
          <p:cNvSpPr txBox="1">
            <a:spLocks noChangeArrowheads="1"/>
          </p:cNvSpPr>
          <p:nvPr/>
        </p:nvSpPr>
        <p:spPr bwMode="auto">
          <a:xfrm>
            <a:off x="328537" y="1357569"/>
            <a:ext cx="5135100" cy="2821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 H-bridges:</a:t>
            </a:r>
          </a:p>
          <a:p>
            <a:pPr>
              <a:spcAft>
                <a:spcPts val="1000"/>
              </a:spcAft>
            </a:pP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Hot spot is on the DC bus capacitor!</a:t>
            </a:r>
          </a:p>
          <a:p>
            <a:pPr>
              <a:spcAft>
                <a:spcPts val="1000"/>
              </a:spcAft>
            </a:pP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Capacitor ESR &gt;&gt; MOSFET R</a:t>
            </a:r>
            <a:r>
              <a:rPr lang="en-US" sz="24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DS(on)</a:t>
            </a:r>
            <a:endParaRPr lang="en-US" sz="24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871025" y="2727749"/>
            <a:ext cx="52150" cy="702651"/>
          </a:xfrm>
          <a:prstGeom prst="straightConnector1">
            <a:avLst/>
          </a:prstGeom>
          <a:ln w="38100">
            <a:solidFill>
              <a:srgbClr val="3EEB3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9245063" y="3638306"/>
            <a:ext cx="747236" cy="1253183"/>
          </a:xfrm>
          <a:prstGeom prst="roundRect">
            <a:avLst/>
          </a:prstGeom>
          <a:noFill/>
          <a:ln w="31750">
            <a:solidFill>
              <a:srgbClr val="32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2"/>
          <p:cNvSpPr txBox="1">
            <a:spLocks noChangeArrowheads="1"/>
          </p:cNvSpPr>
          <p:nvPr/>
        </p:nvSpPr>
        <p:spPr bwMode="auto">
          <a:xfrm>
            <a:off x="9944209" y="2521281"/>
            <a:ext cx="19922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400" b="1" dirty="0" smtClean="0">
                <a:solidFill>
                  <a:srgbClr val="32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MOSFETs</a:t>
            </a:r>
            <a:endParaRPr lang="en-US" sz="2400" b="1" dirty="0">
              <a:solidFill>
                <a:srgbClr val="32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938437" y="2982946"/>
            <a:ext cx="276981" cy="551003"/>
          </a:xfrm>
          <a:prstGeom prst="straightConnector1">
            <a:avLst/>
          </a:prstGeom>
          <a:ln w="38100">
            <a:solidFill>
              <a:srgbClr val="3EEB3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72"/>
          <p:cNvSpPr txBox="1">
            <a:spLocks noChangeArrowheads="1"/>
          </p:cNvSpPr>
          <p:nvPr/>
        </p:nvSpPr>
        <p:spPr bwMode="auto">
          <a:xfrm>
            <a:off x="8084647" y="1896752"/>
            <a:ext cx="199228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400" b="1" dirty="0" smtClean="0">
                <a:solidFill>
                  <a:srgbClr val="32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DC bus capacitor</a:t>
            </a:r>
            <a:endParaRPr lang="en-US" sz="2400" b="1" dirty="0">
              <a:solidFill>
                <a:srgbClr val="32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341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  <p:bldP spid="9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ph1_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4" y="1325880"/>
            <a:ext cx="6400813" cy="4572009"/>
          </a:xfrm>
          <a:prstGeom prst="rect">
            <a:avLst/>
          </a:prstGeom>
        </p:spPr>
      </p:pic>
      <p:pic>
        <p:nvPicPr>
          <p:cNvPr id="16" name="Nph1_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4" y="1325880"/>
            <a:ext cx="6400813" cy="4572009"/>
          </a:xfrm>
          <a:prstGeom prst="rect">
            <a:avLst/>
          </a:prstGeom>
        </p:spPr>
      </p:pic>
      <p:pic>
        <p:nvPicPr>
          <p:cNvPr id="15" name="Nph1_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4" y="1325880"/>
            <a:ext cx="6400813" cy="4572009"/>
          </a:xfrm>
          <a:prstGeom prst="rect">
            <a:avLst/>
          </a:prstGeom>
        </p:spPr>
      </p:pic>
      <p:pic>
        <p:nvPicPr>
          <p:cNvPr id="10" name="Nph1_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4" y="1325880"/>
            <a:ext cx="6400813" cy="4572009"/>
          </a:xfrm>
          <a:prstGeom prst="rect">
            <a:avLst/>
          </a:prstGeom>
        </p:spPr>
      </p:pic>
      <p:pic>
        <p:nvPicPr>
          <p:cNvPr id="6" name="Nph1_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4" y="1325880"/>
            <a:ext cx="6400813" cy="4572009"/>
          </a:xfrm>
          <a:prstGeom prst="rect">
            <a:avLst/>
          </a:prstGeom>
        </p:spPr>
      </p:pic>
      <p:pic>
        <p:nvPicPr>
          <p:cNvPr id="4" name="Nph1_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4" y="1325880"/>
            <a:ext cx="6400813" cy="4572009"/>
          </a:xfrm>
          <a:prstGeom prst="rect">
            <a:avLst/>
          </a:prstGeom>
        </p:spPr>
      </p:pic>
      <p:pic>
        <p:nvPicPr>
          <p:cNvPr id="3" name="Nph1_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4" y="1325880"/>
            <a:ext cx="6400813" cy="4572009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Pulse width modulation (PWM)</a:t>
            </a:r>
          </a:p>
        </p:txBody>
      </p:sp>
      <p:sp>
        <p:nvSpPr>
          <p:cNvPr id="14" name="TextBox 172"/>
          <p:cNvSpPr txBox="1">
            <a:spLocks noChangeArrowheads="1"/>
          </p:cNvSpPr>
          <p:nvPr/>
        </p:nvSpPr>
        <p:spPr bwMode="auto">
          <a:xfrm>
            <a:off x="182880" y="973025"/>
            <a:ext cx="5253449" cy="3944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Start with low power input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u(t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Compare with ramp waveform 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Vr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Switching frequency 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fsw</a:t>
            </a:r>
            <a:endParaRPr lang="en-US" sz="24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Amplify digital waveform 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LC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Lowpass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filter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High power output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y(t)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Proportional to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u(t) 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With added ripple 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Vripple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66244" y="1485439"/>
            <a:ext cx="72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 smtClean="0">
                <a:solidFill>
                  <a:srgbClr val="7BAE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u(t</a:t>
            </a:r>
            <a:r>
              <a:rPr lang="en-US" sz="1600" b="1" i="1" dirty="0">
                <a:solidFill>
                  <a:srgbClr val="7BAE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61769" y="1783019"/>
            <a:ext cx="631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 err="1" smtClean="0">
                <a:solidFill>
                  <a:srgbClr val="0069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</a:t>
            </a:r>
            <a:r>
              <a:rPr lang="en-US" sz="1600" b="1" i="1" dirty="0" smtClean="0">
                <a:solidFill>
                  <a:srgbClr val="0069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</a:t>
            </a:r>
            <a:r>
              <a:rPr lang="en-US" sz="1600" b="1" i="1" dirty="0">
                <a:solidFill>
                  <a:srgbClr val="0069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30680" y="3876482"/>
            <a:ext cx="861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 smtClean="0">
                <a:solidFill>
                  <a:srgbClr val="0069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y(t)</a:t>
            </a:r>
            <a:endParaRPr lang="en-US" sz="1600" b="1" i="1" dirty="0">
              <a:solidFill>
                <a:srgbClr val="0069B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03207" y="3556503"/>
            <a:ext cx="72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 smtClean="0">
                <a:solidFill>
                  <a:srgbClr val="7BAE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u(t</a:t>
            </a:r>
            <a:r>
              <a:rPr lang="en-US" sz="1600" b="1" i="1" dirty="0">
                <a:solidFill>
                  <a:srgbClr val="7BAE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18644" y="4713190"/>
            <a:ext cx="1028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 err="1" smtClean="0">
                <a:solidFill>
                  <a:srgbClr val="6D6D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Vripple</a:t>
            </a:r>
            <a:r>
              <a:rPr lang="en-US" sz="1600" b="1" i="1" dirty="0" smtClean="0">
                <a:solidFill>
                  <a:srgbClr val="6D6D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  <a:endParaRPr lang="en-US" sz="1600" b="1" i="1" dirty="0">
              <a:solidFill>
                <a:srgbClr val="6D6D6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08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Wrap up</a:t>
            </a:r>
          </a:p>
        </p:txBody>
      </p:sp>
      <p:sp>
        <p:nvSpPr>
          <p:cNvPr id="5" name="TextBox 172"/>
          <p:cNvSpPr txBox="1">
            <a:spLocks noChangeArrowheads="1"/>
          </p:cNvSpPr>
          <p:nvPr/>
        </p:nvSpPr>
        <p:spPr bwMode="auto">
          <a:xfrm>
            <a:off x="402336" y="1170509"/>
            <a:ext cx="11133990" cy="2764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 tested up to 100V, 20A peak, 20kHz bandwidth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Online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repository: </a:t>
            </a:r>
            <a:r>
              <a:rPr lang="en-US" sz="2400" dirty="0"/>
              <a:t>https://</a:t>
            </a:r>
            <a:r>
              <a:rPr lang="en-US" sz="2400" dirty="0" smtClean="0"/>
              <a:t>github.com/mtwieg/Maker-Gradient-Amplifier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Full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schematics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Bill of materials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LTspice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simulation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files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BOM &lt; USD $400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" t="16405" r="2791"/>
          <a:stretch/>
        </p:blipFill>
        <p:spPr>
          <a:xfrm>
            <a:off x="4107874" y="2378711"/>
            <a:ext cx="7565572" cy="40542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06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Improvements to be made</a:t>
            </a:r>
          </a:p>
        </p:txBody>
      </p:sp>
      <p:sp>
        <p:nvSpPr>
          <p:cNvPr id="5" name="TextBox 172"/>
          <p:cNvSpPr txBox="1">
            <a:spLocks noChangeArrowheads="1"/>
          </p:cNvSpPr>
          <p:nvPr/>
        </p:nvSpPr>
        <p:spPr bwMode="auto">
          <a:xfrm>
            <a:off x="402336" y="1170508"/>
            <a:ext cx="5678767" cy="275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Lower drift/noise current sensor</a:t>
            </a:r>
          </a:p>
          <a:p>
            <a:pPr>
              <a:spcAft>
                <a:spcPts val="1000"/>
              </a:spcAft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Improve output filter</a:t>
            </a:r>
          </a:p>
          <a:p>
            <a:pPr>
              <a:spcAft>
                <a:spcPts val="1000"/>
              </a:spcAft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Digital control</a:t>
            </a:r>
          </a:p>
          <a:p>
            <a:pPr>
              <a:spcAft>
                <a:spcPts val="1000"/>
              </a:spcAft>
            </a:pPr>
            <a:r>
              <a:rPr lang="en-US" sz="2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Predistortion</a:t>
            </a:r>
            <a:endParaRPr lang="en-US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Optimized PWM</a:t>
            </a:r>
            <a:r>
              <a:rPr lang="en-US" sz="28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8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Image result for fluxgate current sens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864" y="1188667"/>
            <a:ext cx="2031096" cy="194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Image result for de0 board transpar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330" y="1112505"/>
            <a:ext cx="2691939" cy="202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" name="TextBox 1"/>
          <p:cNvSpPr txBox="1"/>
          <p:nvPr/>
        </p:nvSpPr>
        <p:spPr>
          <a:xfrm>
            <a:off x="1" y="6514225"/>
            <a:ext cx="9895114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4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 smtClean="0"/>
              <a:t>Sabate</a:t>
            </a:r>
            <a:r>
              <a:rPr lang="en-US" sz="1400" dirty="0"/>
              <a:t>, J. </a:t>
            </a:r>
            <a:r>
              <a:rPr lang="en-US" sz="1400" dirty="0" smtClean="0"/>
              <a:t>A. et al. Magnetic </a:t>
            </a:r>
            <a:r>
              <a:rPr lang="en-US" sz="1400" dirty="0"/>
              <a:t>Resonance Imaging Power: High-Performance MVA Gradient Drivers. </a:t>
            </a:r>
            <a:r>
              <a:rPr lang="en-US" sz="1400" dirty="0" smtClean="0"/>
              <a:t>IEEE JESTPE, 2016.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652" y="3492037"/>
            <a:ext cx="3767174" cy="20979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17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Increasing power</a:t>
            </a:r>
          </a:p>
        </p:txBody>
      </p:sp>
      <p:sp>
        <p:nvSpPr>
          <p:cNvPr id="5" name="TextBox 172"/>
          <p:cNvSpPr txBox="1">
            <a:spLocks noChangeArrowheads="1"/>
          </p:cNvSpPr>
          <p:nvPr/>
        </p:nvSpPr>
        <p:spPr bwMode="auto">
          <a:xfrm>
            <a:off x="402336" y="1170508"/>
            <a:ext cx="6668315" cy="2759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Need AC-DC front end</a:t>
            </a:r>
          </a:p>
          <a:p>
            <a:pPr>
              <a:spcAft>
                <a:spcPts val="1000"/>
              </a:spcAft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Multi-output DC-DC</a:t>
            </a:r>
          </a:p>
          <a:p>
            <a:pPr>
              <a:spcAft>
                <a:spcPts val="1000"/>
              </a:spcAft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Very low isolation capacitance</a:t>
            </a:r>
          </a:p>
          <a:p>
            <a:pPr>
              <a:spcAft>
                <a:spcPts val="1000"/>
              </a:spcAft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Off-the-shelf PSUs aren’t suitable</a:t>
            </a:r>
          </a:p>
          <a:p>
            <a:pPr>
              <a:spcAft>
                <a:spcPts val="1000"/>
              </a:spcAft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Custom resonant converters</a:t>
            </a:r>
            <a:r>
              <a:rPr lang="en-US" sz="2800" b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1,2</a:t>
            </a:r>
            <a:endParaRPr lang="en-US" sz="28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 useBgFill="1">
        <p:nvSpPr>
          <p:cNvPr id="9" name="TextBox 8"/>
          <p:cNvSpPr txBox="1"/>
          <p:nvPr/>
        </p:nvSpPr>
        <p:spPr>
          <a:xfrm>
            <a:off x="0" y="6119336"/>
            <a:ext cx="8322365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400" baseline="30000" dirty="0" smtClean="0"/>
              <a:t>1</a:t>
            </a:r>
            <a:r>
              <a:rPr lang="en-US" sz="1400" dirty="0" smtClean="0"/>
              <a:t>Sabate</a:t>
            </a:r>
            <a:r>
              <a:rPr lang="en-US" sz="1400" dirty="0"/>
              <a:t>, </a:t>
            </a:r>
            <a:r>
              <a:rPr lang="en-US" sz="1400" dirty="0" smtClean="0"/>
              <a:t>J et al. </a:t>
            </a:r>
            <a:r>
              <a:rPr lang="en-US" sz="1400" dirty="0"/>
              <a:t>Resonant power supply for magnetic resonance imaging gradient drivers. </a:t>
            </a:r>
            <a:r>
              <a:rPr lang="en-US" sz="1400" dirty="0" smtClean="0"/>
              <a:t>PESC 2003</a:t>
            </a:r>
          </a:p>
          <a:p>
            <a:r>
              <a:rPr lang="en-US" sz="1400" baseline="30000" dirty="0" smtClean="0"/>
              <a:t>2</a:t>
            </a:r>
            <a:r>
              <a:rPr lang="en-US" sz="1400" dirty="0" smtClean="0"/>
              <a:t>Pengcheng Z et al. </a:t>
            </a:r>
            <a:r>
              <a:rPr lang="en-US" sz="1400" dirty="0"/>
              <a:t>Multi-output power supply with series voltage compensation capability for Magnetic Resonance Imaging </a:t>
            </a:r>
            <a:r>
              <a:rPr lang="en-US" sz="1400" dirty="0" smtClean="0"/>
              <a:t>system. IPEMC 2009. </a:t>
            </a:r>
            <a:endParaRPr lang="en-US" sz="1400" dirty="0"/>
          </a:p>
        </p:txBody>
      </p:sp>
      <p:grpSp>
        <p:nvGrpSpPr>
          <p:cNvPr id="8" name="Group 7"/>
          <p:cNvGrpSpPr/>
          <p:nvPr/>
        </p:nvGrpSpPr>
        <p:grpSpPr>
          <a:xfrm>
            <a:off x="8221327" y="1143227"/>
            <a:ext cx="2247444" cy="4617720"/>
            <a:chOff x="9052560" y="1143000"/>
            <a:chExt cx="2247444" cy="4617720"/>
          </a:xfrm>
        </p:grpSpPr>
        <p:sp>
          <p:nvSpPr>
            <p:cNvPr id="13" name="TextBox 12"/>
            <p:cNvSpPr txBox="1"/>
            <p:nvPr/>
          </p:nvSpPr>
          <p:spPr>
            <a:xfrm>
              <a:off x="9052560" y="1600200"/>
              <a:ext cx="421035" cy="30777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DD</a:t>
              </a:r>
              <a:endPara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1143000"/>
              <a:ext cx="1698804" cy="118872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9052560" y="2743200"/>
              <a:ext cx="421035" cy="30777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DD</a:t>
              </a:r>
              <a:endPara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2286000"/>
              <a:ext cx="1698804" cy="118872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3429000"/>
              <a:ext cx="1698804" cy="118872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00" y="4572000"/>
              <a:ext cx="1698804" cy="118872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9052560" y="3886200"/>
              <a:ext cx="421035" cy="30777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DD</a:t>
              </a:r>
              <a:endPara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052560" y="5029200"/>
              <a:ext cx="421035" cy="307777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DD</a:t>
              </a:r>
              <a:endPara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8058225" y="1088136"/>
            <a:ext cx="1256027" cy="4828183"/>
          </a:xfrm>
          <a:prstGeom prst="roundRect">
            <a:avLst/>
          </a:prstGeom>
          <a:noFill/>
          <a:ln w="31750">
            <a:solidFill>
              <a:srgbClr val="32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131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17" y="1142999"/>
            <a:ext cx="7675366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958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ph1_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4" y="1325880"/>
            <a:ext cx="6400813" cy="4572009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Pulse width modulation (PWM)</a:t>
            </a:r>
          </a:p>
        </p:txBody>
      </p:sp>
      <p:sp>
        <p:nvSpPr>
          <p:cNvPr id="14" name="TextBox 172"/>
          <p:cNvSpPr txBox="1">
            <a:spLocks noChangeArrowheads="1"/>
          </p:cNvSpPr>
          <p:nvPr/>
        </p:nvSpPr>
        <p:spPr bwMode="auto">
          <a:xfrm>
            <a:off x="182880" y="973025"/>
            <a:ext cx="5253449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Tradeoffs with 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b="1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endParaRPr lang="en-U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Increasing 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b="1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Less output ripple for same filter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Higher control bandwidth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More power dissipation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66244" y="1485439"/>
            <a:ext cx="72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 smtClean="0">
                <a:solidFill>
                  <a:srgbClr val="7BAE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u(t</a:t>
            </a:r>
            <a:r>
              <a:rPr lang="en-US" sz="1600" b="1" i="1" dirty="0">
                <a:solidFill>
                  <a:srgbClr val="7BAE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61769" y="1783019"/>
            <a:ext cx="631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 err="1" smtClean="0">
                <a:solidFill>
                  <a:srgbClr val="0069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</a:t>
            </a:r>
            <a:r>
              <a:rPr lang="en-US" sz="1600" b="1" i="1" dirty="0" smtClean="0">
                <a:solidFill>
                  <a:srgbClr val="0069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</a:t>
            </a:r>
            <a:r>
              <a:rPr lang="en-US" sz="1600" b="1" i="1" dirty="0">
                <a:solidFill>
                  <a:srgbClr val="0069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30680" y="3876482"/>
            <a:ext cx="861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 smtClean="0">
                <a:solidFill>
                  <a:srgbClr val="0069B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y(t)</a:t>
            </a:r>
            <a:endParaRPr lang="en-US" sz="1600" b="1" i="1" dirty="0">
              <a:solidFill>
                <a:srgbClr val="0069B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03207" y="3556503"/>
            <a:ext cx="72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 smtClean="0">
                <a:solidFill>
                  <a:srgbClr val="7BAE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u(t</a:t>
            </a:r>
            <a:r>
              <a:rPr lang="en-US" sz="1600" b="1" i="1" dirty="0">
                <a:solidFill>
                  <a:srgbClr val="7BAE3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18644" y="4713190"/>
            <a:ext cx="1028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 err="1" smtClean="0">
                <a:solidFill>
                  <a:srgbClr val="6D6D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Vripple</a:t>
            </a:r>
            <a:r>
              <a:rPr lang="en-US" sz="1600" b="1" i="1" dirty="0" smtClean="0">
                <a:solidFill>
                  <a:srgbClr val="6D6D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  <a:endParaRPr lang="en-US" sz="1600" b="1" i="1" dirty="0">
              <a:solidFill>
                <a:srgbClr val="6D6D6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80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ph1_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4" y="1321868"/>
            <a:ext cx="6400813" cy="4572009"/>
          </a:xfrm>
          <a:prstGeom prst="rect">
            <a:avLst/>
          </a:prstGeom>
        </p:spPr>
      </p:pic>
      <p:pic>
        <p:nvPicPr>
          <p:cNvPr id="12" name="Nph2_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4" y="1321868"/>
            <a:ext cx="6400813" cy="4572009"/>
          </a:xfrm>
          <a:prstGeom prst="rect">
            <a:avLst/>
          </a:prstGeom>
        </p:spPr>
      </p:pic>
      <p:pic>
        <p:nvPicPr>
          <p:cNvPr id="13" name="Nph2_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4" y="1321868"/>
            <a:ext cx="6400813" cy="4572009"/>
          </a:xfrm>
          <a:prstGeom prst="rect">
            <a:avLst/>
          </a:prstGeom>
        </p:spPr>
      </p:pic>
      <p:pic>
        <p:nvPicPr>
          <p:cNvPr id="19" name="Nph2_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4" y="1321868"/>
            <a:ext cx="6400813" cy="4572009"/>
          </a:xfrm>
          <a:prstGeom prst="rect">
            <a:avLst/>
          </a:prstGeom>
        </p:spPr>
      </p:pic>
      <p:pic>
        <p:nvPicPr>
          <p:cNvPr id="20" name="Nph2_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4" y="1321868"/>
            <a:ext cx="6400813" cy="4572009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Interleaved PWM (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N=2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TextBox 172"/>
          <p:cNvSpPr txBox="1">
            <a:spLocks noChangeArrowheads="1"/>
          </p:cNvSpPr>
          <p:nvPr/>
        </p:nvSpPr>
        <p:spPr bwMode="auto">
          <a:xfrm>
            <a:off x="182880" y="973025"/>
            <a:ext cx="5253449" cy="3729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Compare with multiple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  <a:endParaRPr 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(t) </a:t>
            </a:r>
            <a:r>
              <a:rPr lang="en-US" sz="2400" b="1" dirty="0">
                <a:cs typeface="Times New Roman" panose="02020603050405020304" pitchFamily="18" charset="0"/>
              </a:rPr>
              <a:t>has interleaved </a:t>
            </a:r>
            <a:r>
              <a:rPr lang="en-US" sz="2400" b="1" dirty="0" smtClean="0">
                <a:cs typeface="Times New Roman" panose="02020603050405020304" pitchFamily="18" charset="0"/>
              </a:rPr>
              <a:t>phase</a:t>
            </a:r>
          </a:p>
          <a:p>
            <a:pPr>
              <a:spcAft>
                <a:spcPts val="1000"/>
              </a:spcAft>
            </a:pP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Get interleaved PWM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Amplify each PWM waveform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Combine in series or parallel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Ripple cancellation</a:t>
            </a:r>
          </a:p>
          <a:p>
            <a:pPr>
              <a:spcAft>
                <a:spcPts val="1000"/>
              </a:spcAft>
            </a:pP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18644" y="4713190"/>
            <a:ext cx="1028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 err="1" smtClean="0">
                <a:solidFill>
                  <a:srgbClr val="6D6D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Vripple</a:t>
            </a:r>
            <a:r>
              <a:rPr lang="en-US" sz="1600" b="1" i="1" dirty="0" smtClean="0">
                <a:solidFill>
                  <a:srgbClr val="6D6D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  <a:endParaRPr lang="en-US" sz="1600" b="1" i="1" dirty="0">
              <a:solidFill>
                <a:srgbClr val="6D6D6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353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Nph4_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44" y="1321868"/>
            <a:ext cx="6400813" cy="4572009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Interleaved PWM (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N=4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TextBox 172"/>
          <p:cNvSpPr txBox="1">
            <a:spLocks noChangeArrowheads="1"/>
          </p:cNvSpPr>
          <p:nvPr/>
        </p:nvSpPr>
        <p:spPr bwMode="auto">
          <a:xfrm>
            <a:off x="182880" y="973025"/>
            <a:ext cx="5253449" cy="487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Compare with multiple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  <a:endParaRPr lang="en-US" sz="24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Vr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(t) </a:t>
            </a:r>
            <a:r>
              <a:rPr lang="en-US" sz="2400" b="1" dirty="0">
                <a:cs typeface="Times New Roman" panose="02020603050405020304" pitchFamily="18" charset="0"/>
              </a:rPr>
              <a:t>has interleaved </a:t>
            </a:r>
            <a:r>
              <a:rPr lang="en-US" sz="2400" b="1" dirty="0" smtClean="0">
                <a:cs typeface="Times New Roman" panose="02020603050405020304" pitchFamily="18" charset="0"/>
              </a:rPr>
              <a:t>phase</a:t>
            </a:r>
          </a:p>
          <a:p>
            <a:pPr>
              <a:spcAft>
                <a:spcPts val="1000"/>
              </a:spcAft>
            </a:pP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Get interleaved PWM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Amplify each PWM waveform</a:t>
            </a:r>
          </a:p>
          <a:p>
            <a:pPr>
              <a:spcAft>
                <a:spcPts val="10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Combine in series or parallel</a:t>
            </a: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Ripple cancellation</a:t>
            </a:r>
          </a:p>
          <a:p>
            <a:pPr>
              <a:spcAft>
                <a:spcPts val="1000"/>
              </a:spcAft>
            </a:pPr>
            <a:endParaRPr lang="en-US" sz="1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Effective switching frequency 	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b="1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2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b="1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</a:t>
            </a:r>
            <a:endParaRPr lang="en-US" sz="2400" b="1" i="1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 penalty to efficiency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18644" y="4713190"/>
            <a:ext cx="1028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i="1" dirty="0" err="1" smtClean="0">
                <a:solidFill>
                  <a:srgbClr val="6D6D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Vripple</a:t>
            </a:r>
            <a:r>
              <a:rPr lang="en-US" sz="1600" b="1" i="1" dirty="0" smtClean="0">
                <a:solidFill>
                  <a:srgbClr val="6D6D6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  <a:endParaRPr lang="en-US" sz="1600" b="1" i="1" dirty="0">
              <a:solidFill>
                <a:srgbClr val="6D6D6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23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11"/>
    </mc:Choice>
    <mc:Fallback xmlns="">
      <p:transition spd="slow" advTm="40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overview: PWM modulators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4389926" y="2610998"/>
            <a:ext cx="1891796" cy="1397911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7019" y="2175626"/>
            <a:ext cx="11557962" cy="2479614"/>
            <a:chOff x="171014" y="2474632"/>
            <a:chExt cx="11557962" cy="2479614"/>
          </a:xfrm>
        </p:grpSpPr>
        <p:sp>
          <p:nvSpPr>
            <p:cNvPr id="26" name="Rectangle 25"/>
            <p:cNvSpPr/>
            <p:nvPr/>
          </p:nvSpPr>
          <p:spPr>
            <a:xfrm>
              <a:off x="6369287" y="3137124"/>
              <a:ext cx="1137394" cy="95454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Power stage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055452" y="3137124"/>
              <a:ext cx="909915" cy="95454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Filter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918865" y="3137124"/>
              <a:ext cx="810111" cy="95454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Coil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489729" y="3137124"/>
              <a:ext cx="1418722" cy="95454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PWM modulators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356432" y="3137124"/>
              <a:ext cx="1050606" cy="954545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Current sensor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946603" y="3614397"/>
              <a:ext cx="78956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46" idx="3"/>
              <a:endCxn id="35" idx="1"/>
            </p:cNvCxnSpPr>
            <p:nvPr/>
          </p:nvCxnSpPr>
          <p:spPr>
            <a:xfrm flipV="1">
              <a:off x="3888738" y="3614397"/>
              <a:ext cx="600991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>
              <a:stCxn id="36" idx="2"/>
              <a:endCxn id="51" idx="4"/>
            </p:cNvCxnSpPr>
            <p:nvPr/>
          </p:nvCxnSpPr>
          <p:spPr>
            <a:xfrm rot="5400000" flipH="1">
              <a:off x="5874608" y="84543"/>
              <a:ext cx="171867" cy="7842386"/>
            </a:xfrm>
            <a:prstGeom prst="bentConnector3">
              <a:avLst>
                <a:gd name="adj1" fmla="val -383741"/>
              </a:avLst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5" idx="3"/>
              <a:endCxn id="26" idx="1"/>
            </p:cNvCxnSpPr>
            <p:nvPr/>
          </p:nvCxnSpPr>
          <p:spPr>
            <a:xfrm>
              <a:off x="5908451" y="3614397"/>
              <a:ext cx="460838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6" idx="3"/>
              <a:endCxn id="28" idx="1"/>
            </p:cNvCxnSpPr>
            <p:nvPr/>
          </p:nvCxnSpPr>
          <p:spPr>
            <a:xfrm>
              <a:off x="7506682" y="3614397"/>
              <a:ext cx="54877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8" idx="3"/>
              <a:endCxn id="36" idx="1"/>
            </p:cNvCxnSpPr>
            <p:nvPr/>
          </p:nvCxnSpPr>
          <p:spPr>
            <a:xfrm>
              <a:off x="8965369" y="3614397"/>
              <a:ext cx="391064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6" idx="3"/>
              <a:endCxn id="32" idx="1"/>
            </p:cNvCxnSpPr>
            <p:nvPr/>
          </p:nvCxnSpPr>
          <p:spPr>
            <a:xfrm>
              <a:off x="10407037" y="3614397"/>
              <a:ext cx="511827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>
            <a:xfrm>
              <a:off x="2749255" y="3145460"/>
              <a:ext cx="1139483" cy="950977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Controller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35073" y="3594042"/>
              <a:ext cx="343606" cy="539001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93104" y="3610913"/>
              <a:ext cx="533381" cy="870693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cxnSp>
          <p:nvCxnSpPr>
            <p:cNvPr id="49" name="Straight Arrow Connector 48"/>
            <p:cNvCxnSpPr>
              <a:stCxn id="51" idx="6"/>
              <a:endCxn id="46" idx="1"/>
            </p:cNvCxnSpPr>
            <p:nvPr/>
          </p:nvCxnSpPr>
          <p:spPr>
            <a:xfrm flipV="1">
              <a:off x="2337154" y="3620949"/>
              <a:ext cx="412101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1687369" y="2769102"/>
              <a:ext cx="1539771" cy="646331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Error</a:t>
              </a:r>
            </a:p>
            <a:p>
              <a:pPr algn="ctr"/>
              <a:r>
                <a:rPr lang="en-US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e(t)</a:t>
              </a:r>
              <a:endPara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1741543" y="3335554"/>
              <a:ext cx="595611" cy="584248"/>
            </a:xfrm>
            <a:prstGeom prst="ellipse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Σ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759005" y="4307915"/>
              <a:ext cx="1421743" cy="646331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  <a:p>
              <a:pPr algn="ctr"/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y(t)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71014" y="3026737"/>
              <a:ext cx="1216375" cy="55399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Reference</a:t>
              </a:r>
            </a:p>
            <a:p>
              <a:pPr algn="ctr"/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r(t)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658584" y="2474632"/>
              <a:ext cx="1058410" cy="553998"/>
            </a:xfrm>
            <a:prstGeom prst="rect">
              <a:avLst/>
            </a:prstGeom>
            <a:noFill/>
            <a:ln w="31750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Control</a:t>
              </a:r>
            </a:p>
            <a:p>
              <a:pPr algn="ctr"/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u(t)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477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8"/>
</p:tagLst>
</file>

<file path=ppt/theme/theme1.xml><?xml version="1.0" encoding="utf-8"?>
<a:theme xmlns:a="http://schemas.openxmlformats.org/drawingml/2006/main" name="CaseUH Blue presentation">
  <a:themeElements>
    <a:clrScheme name="CaseUH Blue presentation 5">
      <a:dk1>
        <a:srgbClr val="003366"/>
      </a:dk1>
      <a:lt1>
        <a:srgbClr val="FFFFFF"/>
      </a:lt1>
      <a:dk2>
        <a:srgbClr val="2B5481"/>
      </a:dk2>
      <a:lt2>
        <a:srgbClr val="E5FFFF"/>
      </a:lt2>
      <a:accent1>
        <a:srgbClr val="009999"/>
      </a:accent1>
      <a:accent2>
        <a:srgbClr val="336699"/>
      </a:accent2>
      <a:accent3>
        <a:srgbClr val="ACB3C1"/>
      </a:accent3>
      <a:accent4>
        <a:srgbClr val="DADADA"/>
      </a:accent4>
      <a:accent5>
        <a:srgbClr val="AACACA"/>
      </a:accent5>
      <a:accent6>
        <a:srgbClr val="2D5C8A"/>
      </a:accent6>
      <a:hlink>
        <a:srgbClr val="00CCFF"/>
      </a:hlink>
      <a:folHlink>
        <a:srgbClr val="FFCC00"/>
      </a:folHlink>
    </a:clrScheme>
    <a:fontScheme name="CaseUH Blue presentatio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seUH Blue presentation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eUH Blue presentation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eUH Blue presentation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eUH Blue presentation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eUH Blue presentation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eUH Blue presentation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seUH Blue presentation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seUH Blue presentation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CaseUH Blue presentation">
  <a:themeElements>
    <a:clrScheme name="CaseUH presentation">
      <a:dk1>
        <a:srgbClr val="003366"/>
      </a:dk1>
      <a:lt1>
        <a:srgbClr val="FFFFFF"/>
      </a:lt1>
      <a:dk2>
        <a:srgbClr val="2B5481"/>
      </a:dk2>
      <a:lt2>
        <a:srgbClr val="E5FFFF"/>
      </a:lt2>
      <a:accent1>
        <a:srgbClr val="009999"/>
      </a:accent1>
      <a:accent2>
        <a:srgbClr val="336699"/>
      </a:accent2>
      <a:accent3>
        <a:srgbClr val="5C6871"/>
      </a:accent3>
      <a:accent4>
        <a:srgbClr val="9D9589"/>
      </a:accent4>
      <a:accent5>
        <a:srgbClr val="7C2A33"/>
      </a:accent5>
      <a:accent6>
        <a:srgbClr val="EABC00"/>
      </a:accent6>
      <a:hlink>
        <a:srgbClr val="00CCFF"/>
      </a:hlink>
      <a:folHlink>
        <a:srgbClr val="FFCC00"/>
      </a:folHlink>
    </a:clrScheme>
    <a:fontScheme name="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xtured 1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CC66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B95C00"/>
        </a:accent6>
        <a:hlink>
          <a:srgbClr val="FFCC66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2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33CC33"/>
        </a:accent1>
        <a:accent2>
          <a:srgbClr val="46562A"/>
        </a:accent2>
        <a:accent3>
          <a:srgbClr val="B2B9AC"/>
        </a:accent3>
        <a:accent4>
          <a:srgbClr val="DADADA"/>
        </a:accent4>
        <a:accent5>
          <a:srgbClr val="ADE2AD"/>
        </a:accent5>
        <a:accent6>
          <a:srgbClr val="3F4D25"/>
        </a:accent6>
        <a:hlink>
          <a:srgbClr val="0099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3">
        <a:dk1>
          <a:srgbClr val="4E4E74"/>
        </a:dk1>
        <a:lt1>
          <a:srgbClr val="FFFFFF"/>
        </a:lt1>
        <a:dk2>
          <a:srgbClr val="666699"/>
        </a:dk2>
        <a:lt2>
          <a:srgbClr val="FFFFCC"/>
        </a:lt2>
        <a:accent1>
          <a:srgbClr val="5E5884"/>
        </a:accent1>
        <a:accent2>
          <a:srgbClr val="8AB29D"/>
        </a:accent2>
        <a:accent3>
          <a:srgbClr val="B8B8CA"/>
        </a:accent3>
        <a:accent4>
          <a:srgbClr val="DADADA"/>
        </a:accent4>
        <a:accent5>
          <a:srgbClr val="B6B4C2"/>
        </a:accent5>
        <a:accent6>
          <a:srgbClr val="7DA18E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4">
        <a:dk1>
          <a:srgbClr val="004E4C"/>
        </a:dk1>
        <a:lt1>
          <a:srgbClr val="FFFFFF"/>
        </a:lt1>
        <a:dk2>
          <a:srgbClr val="006666"/>
        </a:dk2>
        <a:lt2>
          <a:srgbClr val="FFFFCC"/>
        </a:lt2>
        <a:accent1>
          <a:srgbClr val="FFCC00"/>
        </a:accent1>
        <a:accent2>
          <a:srgbClr val="00B0AC"/>
        </a:accent2>
        <a:accent3>
          <a:srgbClr val="AAB8B8"/>
        </a:accent3>
        <a:accent4>
          <a:srgbClr val="DADADA"/>
        </a:accent4>
        <a:accent5>
          <a:srgbClr val="FFE2AA"/>
        </a:accent5>
        <a:accent6>
          <a:srgbClr val="009F9B"/>
        </a:accent6>
        <a:hlink>
          <a:srgbClr val="BA7C3E"/>
        </a:hlink>
        <a:folHlink>
          <a:srgbClr val="724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009999"/>
        </a:accent1>
        <a:accent2>
          <a:srgbClr val="336699"/>
        </a:accent2>
        <a:accent3>
          <a:srgbClr val="ACB3C1"/>
        </a:accent3>
        <a:accent4>
          <a:srgbClr val="DADADA"/>
        </a:accent4>
        <a:accent5>
          <a:srgbClr val="AACACA"/>
        </a:accent5>
        <a:accent6>
          <a:srgbClr val="2D5C8A"/>
        </a:accent6>
        <a:hlink>
          <a:srgbClr val="00CCFF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6">
        <a:dk1>
          <a:srgbClr val="080808"/>
        </a:dk1>
        <a:lt1>
          <a:srgbClr val="FFFFFF"/>
        </a:lt1>
        <a:dk2>
          <a:srgbClr val="4D4D4D"/>
        </a:dk2>
        <a:lt2>
          <a:srgbClr val="FFFFFF"/>
        </a:lt2>
        <a:accent1>
          <a:srgbClr val="666699"/>
        </a:accent1>
        <a:accent2>
          <a:srgbClr val="3366CC"/>
        </a:accent2>
        <a:accent3>
          <a:srgbClr val="B2B2B2"/>
        </a:accent3>
        <a:accent4>
          <a:srgbClr val="DADADA"/>
        </a:accent4>
        <a:accent5>
          <a:srgbClr val="B8B8CA"/>
        </a:accent5>
        <a:accent6>
          <a:srgbClr val="2D5CB9"/>
        </a:accent6>
        <a:hlink>
          <a:srgbClr val="00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xtured 7">
        <a:dk1>
          <a:srgbClr val="000000"/>
        </a:dk1>
        <a:lt1>
          <a:srgbClr val="DBDAC2"/>
        </a:lt1>
        <a:dk2>
          <a:srgbClr val="827F4C"/>
        </a:dk2>
        <a:lt2>
          <a:srgbClr val="C0BC94"/>
        </a:lt2>
        <a:accent1>
          <a:srgbClr val="AAA578"/>
        </a:accent1>
        <a:accent2>
          <a:srgbClr val="A2A4AC"/>
        </a:accent2>
        <a:accent3>
          <a:srgbClr val="EAEADD"/>
        </a:accent3>
        <a:accent4>
          <a:srgbClr val="000000"/>
        </a:accent4>
        <a:accent5>
          <a:srgbClr val="D2CFBE"/>
        </a:accent5>
        <a:accent6>
          <a:srgbClr val="92949B"/>
        </a:accent6>
        <a:hlink>
          <a:srgbClr val="5B8800"/>
        </a:hlink>
        <a:folHlink>
          <a:srgbClr val="68653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xtured 8">
        <a:dk1>
          <a:srgbClr val="000000"/>
        </a:dk1>
        <a:lt1>
          <a:srgbClr val="DCE8F4"/>
        </a:lt1>
        <a:dk2>
          <a:srgbClr val="7B9CB5"/>
        </a:dk2>
        <a:lt2>
          <a:srgbClr val="969696"/>
        </a:lt2>
        <a:accent1>
          <a:srgbClr val="FFFFFF"/>
        </a:accent1>
        <a:accent2>
          <a:srgbClr val="00BAB6"/>
        </a:accent2>
        <a:accent3>
          <a:srgbClr val="EBF2F8"/>
        </a:accent3>
        <a:accent4>
          <a:srgbClr val="000000"/>
        </a:accent4>
        <a:accent5>
          <a:srgbClr val="FFFFFF"/>
        </a:accent5>
        <a:accent6>
          <a:srgbClr val="00A8A5"/>
        </a:accent6>
        <a:hlink>
          <a:srgbClr val="8A8AD8"/>
        </a:hlink>
        <a:folHlink>
          <a:srgbClr val="24249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7Msingle">
  <a:themeElements>
    <a:clrScheme name="2014 Style">
      <a:dk1>
        <a:srgbClr val="00B050"/>
      </a:dk1>
      <a:lt1>
        <a:srgbClr val="FFFFFF"/>
      </a:lt1>
      <a:dk2>
        <a:srgbClr val="FFFFFF"/>
      </a:dk2>
      <a:lt2>
        <a:srgbClr val="FFF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50000">
              <a:schemeClr val="bg1"/>
            </a:gs>
            <a:gs pos="100000">
              <a:srgbClr val="C00000"/>
            </a:gs>
            <a:gs pos="0">
              <a:schemeClr val="tx1">
                <a:lumMod val="50000"/>
              </a:schemeClr>
            </a:gs>
          </a:gsLst>
          <a:path path="circle">
            <a:fillToRect r="100000" b="100000"/>
          </a:path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18Msingle.potx" id="{704B9FF8-F95F-4F48-B5A9-F53F6037F0F1}" vid="{251FE3CB-8438-4EFE-AF5B-68172EA68C90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ppt18A0.tmp</Template>
  <TotalTime>42340</TotalTime>
  <Words>5233</Words>
  <Application>Microsoft Office PowerPoint</Application>
  <PresentationFormat>Widescreen</PresentationFormat>
  <Paragraphs>892</Paragraphs>
  <Slides>53</Slides>
  <Notes>52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ＭＳ Ｐゴシック</vt:lpstr>
      <vt:lpstr>Arial</vt:lpstr>
      <vt:lpstr>Calibri</vt:lpstr>
      <vt:lpstr>Times New Roman</vt:lpstr>
      <vt:lpstr>Wingdings</vt:lpstr>
      <vt:lpstr>CaseUH Blue presentation</vt:lpstr>
      <vt:lpstr>1_CaseUH Blue presentation</vt:lpstr>
      <vt:lpstr>17Msingle</vt:lpstr>
      <vt:lpstr>Equation</vt:lpstr>
      <vt:lpstr>PowerPoint Presentation</vt:lpstr>
      <vt:lpstr>PowerPoint Presentation</vt:lpstr>
      <vt:lpstr>Objective</vt:lpstr>
      <vt:lpstr>System overview</vt:lpstr>
      <vt:lpstr>Pulse width modulation (PWM)</vt:lpstr>
      <vt:lpstr>Pulse width modulation (PWM)</vt:lpstr>
      <vt:lpstr>Interleaved PWM (N=2)</vt:lpstr>
      <vt:lpstr>Interleaved PWM (N=4)</vt:lpstr>
      <vt:lpstr>System overview: PWM modulators</vt:lpstr>
      <vt:lpstr>Start with interleaved clocks</vt:lpstr>
      <vt:lpstr>PWM modulators</vt:lpstr>
      <vt:lpstr>PWM modulators</vt:lpstr>
      <vt:lpstr>PWM modulators</vt:lpstr>
      <vt:lpstr>PWM modulators</vt:lpstr>
      <vt:lpstr>System overview: PWM modulators</vt:lpstr>
      <vt:lpstr>Cascaded H bridge multilevel inverter</vt:lpstr>
      <vt:lpstr>DC supplies</vt:lpstr>
      <vt:lpstr>H bridge boards</vt:lpstr>
      <vt:lpstr>Isolated H bridge units</vt:lpstr>
      <vt:lpstr>Isolated H bridge units</vt:lpstr>
      <vt:lpstr>System overview: PWM modulators</vt:lpstr>
      <vt:lpstr>Output filter</vt:lpstr>
      <vt:lpstr>Load current sensor</vt:lpstr>
      <vt:lpstr>Full GPA setup</vt:lpstr>
      <vt:lpstr>HV safety</vt:lpstr>
      <vt:lpstr>HV safety</vt:lpstr>
      <vt:lpstr>HV safety: Earth ground</vt:lpstr>
      <vt:lpstr>HV safety: safe measurements</vt:lpstr>
      <vt:lpstr>HV safety: rules of thumb</vt:lpstr>
      <vt:lpstr>Power stage output</vt:lpstr>
      <vt:lpstr>System overview: Controller</vt:lpstr>
      <vt:lpstr>System overview: Controller</vt:lpstr>
      <vt:lpstr>System overview: Controller</vt:lpstr>
      <vt:lpstr>Loop stability of HG</vt:lpstr>
      <vt:lpstr>Loop stability of HG</vt:lpstr>
      <vt:lpstr>How do we design H(f)?</vt:lpstr>
      <vt:lpstr>Measuring SS transfer functions</vt:lpstr>
      <vt:lpstr>Example SS gain measurement</vt:lpstr>
      <vt:lpstr>Example SS gain measurement</vt:lpstr>
      <vt:lpstr>Example SS gain measurement</vt:lpstr>
      <vt:lpstr>Example SS gain measurement</vt:lpstr>
      <vt:lpstr>Example SS gain measurement</vt:lpstr>
      <vt:lpstr>Example SS gain measurement</vt:lpstr>
      <vt:lpstr>Compensator implementation</vt:lpstr>
      <vt:lpstr>Example closed loop response (16A step)</vt:lpstr>
      <vt:lpstr>Closed loop response (16A step)</vt:lpstr>
      <vt:lpstr>Zero crossing distortion</vt:lpstr>
      <vt:lpstr>Thermal management</vt:lpstr>
      <vt:lpstr>Thermal management</vt:lpstr>
      <vt:lpstr>Wrap up</vt:lpstr>
      <vt:lpstr>Improvements to be made</vt:lpstr>
      <vt:lpstr>Increasing power</vt:lpstr>
      <vt:lpstr>Thank you!</vt:lpstr>
    </vt:vector>
  </TitlesOfParts>
  <Company>UH/CWRU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griswold</dc:creator>
  <cp:lastModifiedBy>casemrihardware@gmail.com</cp:lastModifiedBy>
  <cp:revision>4914</cp:revision>
  <dcterms:created xsi:type="dcterms:W3CDTF">2010-04-09T19:18:13Z</dcterms:created>
  <dcterms:modified xsi:type="dcterms:W3CDTF">2018-06-18T14:43:02Z</dcterms:modified>
</cp:coreProperties>
</file>